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7wws9epZPYIstX9VLmSiA==" hashData="9DzVOdU1wF8B8UMLTXcHFiSTpFNvy7FqnaMOzHovKHof/ra9cUb08XzSTqkaefS3entdzrsNUy5j919ehcxf6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2T05:38:47.72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2T05:38:56.81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1,'4'0,"10"0,6 0,5 0,2 0,0 0,0 0,0 0,-5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A93B-E3FF-4CA2-B650-712EB956E60B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5BCB9-5B4D-4764-B59B-6C2BE681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81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gitlab.com/blog/2020/12/03/how-to-fuzz-rust-code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rust-rusty-metal-texture-iron-3112032/" TargetMode="Externa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7AB75-D9FA-A7AA-C3FF-ACFC1EA84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9516" l="6513" r="96608">
                        <a14:foregroundMark x1="7191" y1="22581" x2="6649" y2="46774"/>
                        <a14:foregroundMark x1="20760" y1="33871" x2="18996" y2="40323"/>
                        <a14:foregroundMark x1="32972" y1="35484" x2="32972" y2="41935"/>
                        <a14:foregroundMark x1="59837" y1="26613" x2="59294" y2="35484"/>
                        <a14:foregroundMark x1="72863" y1="35484" x2="72999" y2="41935"/>
                        <a14:foregroundMark x1="78969" y1="36290" x2="78969" y2="41935"/>
                        <a14:foregroundMark x1="90638" y1="36290" x2="90231" y2="45968"/>
                        <a14:foregroundMark x1="96744" y1="45968" x2="96336" y2="5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85" y="2164844"/>
            <a:ext cx="6001689" cy="156631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It is the series of metals arranged in order of their reactivity from highest to lowest. </a:t>
            </a:r>
          </a:p>
          <a:p>
            <a:pPr algn="ctr"/>
            <a:r>
              <a:rPr lang="en-US" sz="2400" dirty="0"/>
              <a:t>It helps in determining the products of single displacement reactions.</a:t>
            </a:r>
          </a:p>
        </p:txBody>
      </p:sp>
      <p:sp>
        <p:nvSpPr>
          <p:cNvPr id="4" name="Up Ribbon 3"/>
          <p:cNvSpPr/>
          <p:nvPr/>
        </p:nvSpPr>
        <p:spPr>
          <a:xfrm>
            <a:off x="105716" y="471387"/>
            <a:ext cx="6067558" cy="1200350"/>
          </a:xfrm>
          <a:custGeom>
            <a:avLst/>
            <a:gdLst>
              <a:gd name="csX0" fmla="*/ 0 w 6067558"/>
              <a:gd name="csY0" fmla="*/ 1200350 h 1200350"/>
              <a:gd name="csX1" fmla="*/ 1363623 w 6067558"/>
              <a:gd name="csY1" fmla="*/ 1200350 h 1200350"/>
              <a:gd name="csX2" fmla="*/ 1553234 w 6067558"/>
              <a:gd name="csY2" fmla="*/ 1150334 h 1200350"/>
              <a:gd name="csX3" fmla="*/ 1363623 w 6067558"/>
              <a:gd name="csY3" fmla="*/ 1100318 h 1200350"/>
              <a:gd name="csX4" fmla="*/ 984401 w 6067558"/>
              <a:gd name="csY4" fmla="*/ 1100319 h 1200350"/>
              <a:gd name="csX5" fmla="*/ 794790 w 6067558"/>
              <a:gd name="csY5" fmla="*/ 1050303 h 1200350"/>
              <a:gd name="csX6" fmla="*/ 984401 w 6067558"/>
              <a:gd name="csY6" fmla="*/ 1000287 h 1200350"/>
              <a:gd name="csX7" fmla="*/ 5083157 w 6067558"/>
              <a:gd name="csY7" fmla="*/ 1000288 h 1200350"/>
              <a:gd name="csX8" fmla="*/ 5272768 w 6067558"/>
              <a:gd name="csY8" fmla="*/ 1050304 h 1200350"/>
              <a:gd name="csX9" fmla="*/ 5083157 w 6067558"/>
              <a:gd name="csY9" fmla="*/ 1100320 h 1200350"/>
              <a:gd name="csX10" fmla="*/ 4703935 w 6067558"/>
              <a:gd name="csY10" fmla="*/ 1100319 h 1200350"/>
              <a:gd name="csX11" fmla="*/ 4514324 w 6067558"/>
              <a:gd name="csY11" fmla="*/ 1150335 h 1200350"/>
              <a:gd name="csX12" fmla="*/ 4703935 w 6067558"/>
              <a:gd name="csY12" fmla="*/ 1200351 h 1200350"/>
              <a:gd name="csX13" fmla="*/ 6067558 w 6067558"/>
              <a:gd name="csY13" fmla="*/ 1200350 h 1200350"/>
              <a:gd name="csX14" fmla="*/ 5309113 w 6067558"/>
              <a:gd name="csY14" fmla="*/ 700206 h 1200350"/>
              <a:gd name="csX15" fmla="*/ 6067558 w 6067558"/>
              <a:gd name="csY15" fmla="*/ 200062 h 1200350"/>
              <a:gd name="csX16" fmla="*/ 5272769 w 6067558"/>
              <a:gd name="csY16" fmla="*/ 200062 h 1200350"/>
              <a:gd name="csX17" fmla="*/ 5272769 w 6067558"/>
              <a:gd name="csY17" fmla="*/ 50016 h 1200350"/>
              <a:gd name="csX18" fmla="*/ 5083158 w 6067558"/>
              <a:gd name="csY18" fmla="*/ 0 h 1200350"/>
              <a:gd name="csX19" fmla="*/ 984401 w 6067558"/>
              <a:gd name="csY19" fmla="*/ 0 h 1200350"/>
              <a:gd name="csX20" fmla="*/ 794790 w 6067558"/>
              <a:gd name="csY20" fmla="*/ 50016 h 1200350"/>
              <a:gd name="csX21" fmla="*/ 794789 w 6067558"/>
              <a:gd name="csY21" fmla="*/ 200062 h 1200350"/>
              <a:gd name="csX22" fmla="*/ 0 w 6067558"/>
              <a:gd name="csY22" fmla="*/ 200062 h 1200350"/>
              <a:gd name="csX23" fmla="*/ 758445 w 6067558"/>
              <a:gd name="csY23" fmla="*/ 700206 h 1200350"/>
              <a:gd name="csX24" fmla="*/ 0 w 6067558"/>
              <a:gd name="csY24" fmla="*/ 1200350 h 1200350"/>
              <a:gd name="csX0" fmla="*/ 1553234 w 6067558"/>
              <a:gd name="csY0" fmla="*/ 1150334 h 1200350"/>
              <a:gd name="csX1" fmla="*/ 1363623 w 6067558"/>
              <a:gd name="csY1" fmla="*/ 1100318 h 1200350"/>
              <a:gd name="csX2" fmla="*/ 984401 w 6067558"/>
              <a:gd name="csY2" fmla="*/ 1100319 h 1200350"/>
              <a:gd name="csX3" fmla="*/ 794790 w 6067558"/>
              <a:gd name="csY3" fmla="*/ 1050303 h 1200350"/>
              <a:gd name="csX4" fmla="*/ 984401 w 6067558"/>
              <a:gd name="csY4" fmla="*/ 1000287 h 1200350"/>
              <a:gd name="csX5" fmla="*/ 1553234 w 6067558"/>
              <a:gd name="csY5" fmla="*/ 1000288 h 1200350"/>
              <a:gd name="csX6" fmla="*/ 1553234 w 6067558"/>
              <a:gd name="csY6" fmla="*/ 1150334 h 1200350"/>
              <a:gd name="csX7" fmla="*/ 4514324 w 6067558"/>
              <a:gd name="csY7" fmla="*/ 1150334 h 1200350"/>
              <a:gd name="csX8" fmla="*/ 4703935 w 6067558"/>
              <a:gd name="csY8" fmla="*/ 1100318 h 1200350"/>
              <a:gd name="csX9" fmla="*/ 5083157 w 6067558"/>
              <a:gd name="csY9" fmla="*/ 1100319 h 1200350"/>
              <a:gd name="csX10" fmla="*/ 5272768 w 6067558"/>
              <a:gd name="csY10" fmla="*/ 1050303 h 1200350"/>
              <a:gd name="csX11" fmla="*/ 5083157 w 6067558"/>
              <a:gd name="csY11" fmla="*/ 1000287 h 1200350"/>
              <a:gd name="csX12" fmla="*/ 4514324 w 6067558"/>
              <a:gd name="csY12" fmla="*/ 1000288 h 1200350"/>
              <a:gd name="csX13" fmla="*/ 4514324 w 6067558"/>
              <a:gd name="csY13" fmla="*/ 1150334 h 1200350"/>
              <a:gd name="csX0" fmla="*/ 0 w 6067558"/>
              <a:gd name="csY0" fmla="*/ 1200350 h 1200350"/>
              <a:gd name="csX1" fmla="*/ 758445 w 6067558"/>
              <a:gd name="csY1" fmla="*/ 700206 h 1200350"/>
              <a:gd name="csX2" fmla="*/ 0 w 6067558"/>
              <a:gd name="csY2" fmla="*/ 200062 h 1200350"/>
              <a:gd name="csX3" fmla="*/ 794789 w 6067558"/>
              <a:gd name="csY3" fmla="*/ 200062 h 1200350"/>
              <a:gd name="csX4" fmla="*/ 794789 w 6067558"/>
              <a:gd name="csY4" fmla="*/ 50016 h 1200350"/>
              <a:gd name="csX5" fmla="*/ 984400 w 6067558"/>
              <a:gd name="csY5" fmla="*/ 0 h 1200350"/>
              <a:gd name="csX6" fmla="*/ 5083157 w 6067558"/>
              <a:gd name="csY6" fmla="*/ 0 h 1200350"/>
              <a:gd name="csX7" fmla="*/ 5272768 w 6067558"/>
              <a:gd name="csY7" fmla="*/ 50016 h 1200350"/>
              <a:gd name="csX8" fmla="*/ 5272769 w 6067558"/>
              <a:gd name="csY8" fmla="*/ 200062 h 1200350"/>
              <a:gd name="csX9" fmla="*/ 5272769 w 6067558"/>
              <a:gd name="csY9" fmla="*/ 200062 h 1200350"/>
              <a:gd name="csX10" fmla="*/ 6067558 w 6067558"/>
              <a:gd name="csY10" fmla="*/ 200062 h 1200350"/>
              <a:gd name="csX11" fmla="*/ 5309113 w 6067558"/>
              <a:gd name="csY11" fmla="*/ 700206 h 1200350"/>
              <a:gd name="csX12" fmla="*/ 6067558 w 6067558"/>
              <a:gd name="csY12" fmla="*/ 1200350 h 1200350"/>
              <a:gd name="csX13" fmla="*/ 4703935 w 6067558"/>
              <a:gd name="csY13" fmla="*/ 1200350 h 1200350"/>
              <a:gd name="csX14" fmla="*/ 4514324 w 6067558"/>
              <a:gd name="csY14" fmla="*/ 1150334 h 1200350"/>
              <a:gd name="csX15" fmla="*/ 4703935 w 6067558"/>
              <a:gd name="csY15" fmla="*/ 1100318 h 1200350"/>
              <a:gd name="csX16" fmla="*/ 5083157 w 6067558"/>
              <a:gd name="csY16" fmla="*/ 1100319 h 1200350"/>
              <a:gd name="csX17" fmla="*/ 5272768 w 6067558"/>
              <a:gd name="csY17" fmla="*/ 1050303 h 1200350"/>
              <a:gd name="csX18" fmla="*/ 5083157 w 6067558"/>
              <a:gd name="csY18" fmla="*/ 1000287 h 1200350"/>
              <a:gd name="csX19" fmla="*/ 984401 w 6067558"/>
              <a:gd name="csY19" fmla="*/ 1000288 h 1200350"/>
              <a:gd name="csX20" fmla="*/ 794790 w 6067558"/>
              <a:gd name="csY20" fmla="*/ 1050304 h 1200350"/>
              <a:gd name="csX21" fmla="*/ 984401 w 6067558"/>
              <a:gd name="csY21" fmla="*/ 1100320 h 1200350"/>
              <a:gd name="csX22" fmla="*/ 1363623 w 6067558"/>
              <a:gd name="csY22" fmla="*/ 1100319 h 1200350"/>
              <a:gd name="csX23" fmla="*/ 1553234 w 6067558"/>
              <a:gd name="csY23" fmla="*/ 1150335 h 1200350"/>
              <a:gd name="csX24" fmla="*/ 1363623 w 6067558"/>
              <a:gd name="csY24" fmla="*/ 1200351 h 1200350"/>
              <a:gd name="csX25" fmla="*/ 0 w 6067558"/>
              <a:gd name="csY25" fmla="*/ 1200350 h 1200350"/>
              <a:gd name="csX26" fmla="*/ 1553234 w 6067558"/>
              <a:gd name="csY26" fmla="*/ 1000288 h 1200350"/>
              <a:gd name="csX27" fmla="*/ 1553234 w 6067558"/>
              <a:gd name="csY27" fmla="*/ 1150334 h 1200350"/>
              <a:gd name="csX28" fmla="*/ 4514324 w 6067558"/>
              <a:gd name="csY28" fmla="*/ 1150334 h 1200350"/>
              <a:gd name="csX29" fmla="*/ 4514324 w 6067558"/>
              <a:gd name="csY29" fmla="*/ 1000288 h 1200350"/>
              <a:gd name="csX30" fmla="*/ 794789 w 6067558"/>
              <a:gd name="csY30" fmla="*/ 1050303 h 1200350"/>
              <a:gd name="csX31" fmla="*/ 794789 w 6067558"/>
              <a:gd name="csY31" fmla="*/ 200062 h 1200350"/>
              <a:gd name="csX32" fmla="*/ 5272769 w 6067558"/>
              <a:gd name="csY32" fmla="*/ 200062 h 1200350"/>
              <a:gd name="csX33" fmla="*/ 5272769 w 6067558"/>
              <a:gd name="csY33" fmla="*/ 1050303 h 12003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6067558" h="1200350" stroke="0" extrusionOk="0">
                <a:moveTo>
                  <a:pt x="0" y="1200350"/>
                </a:moveTo>
                <a:cubicBezTo>
                  <a:pt x="254451" y="1167409"/>
                  <a:pt x="845966" y="1115413"/>
                  <a:pt x="1363623" y="1200350"/>
                </a:cubicBezTo>
                <a:cubicBezTo>
                  <a:pt x="1467077" y="1198026"/>
                  <a:pt x="1549849" y="1177996"/>
                  <a:pt x="1553234" y="1150334"/>
                </a:cubicBezTo>
                <a:cubicBezTo>
                  <a:pt x="1560318" y="1113587"/>
                  <a:pt x="1472026" y="1103686"/>
                  <a:pt x="1363623" y="1100318"/>
                </a:cubicBezTo>
                <a:cubicBezTo>
                  <a:pt x="1315602" y="1109479"/>
                  <a:pt x="1064233" y="1107795"/>
                  <a:pt x="984401" y="1100319"/>
                </a:cubicBezTo>
                <a:cubicBezTo>
                  <a:pt x="881758" y="1099446"/>
                  <a:pt x="793290" y="1079900"/>
                  <a:pt x="794790" y="1050303"/>
                </a:cubicBezTo>
                <a:cubicBezTo>
                  <a:pt x="793364" y="1023266"/>
                  <a:pt x="877639" y="1012219"/>
                  <a:pt x="984401" y="1000287"/>
                </a:cubicBezTo>
                <a:cubicBezTo>
                  <a:pt x="1729046" y="939893"/>
                  <a:pt x="3222071" y="967550"/>
                  <a:pt x="5083157" y="1000288"/>
                </a:cubicBezTo>
                <a:cubicBezTo>
                  <a:pt x="5188616" y="995266"/>
                  <a:pt x="5269251" y="1023940"/>
                  <a:pt x="5272768" y="1050304"/>
                </a:cubicBezTo>
                <a:cubicBezTo>
                  <a:pt x="5278983" y="1074990"/>
                  <a:pt x="5195399" y="1100737"/>
                  <a:pt x="5083157" y="1100320"/>
                </a:cubicBezTo>
                <a:cubicBezTo>
                  <a:pt x="5026809" y="1109631"/>
                  <a:pt x="4767263" y="1090450"/>
                  <a:pt x="4703935" y="1100319"/>
                </a:cubicBezTo>
                <a:cubicBezTo>
                  <a:pt x="4600089" y="1102131"/>
                  <a:pt x="4512970" y="1118471"/>
                  <a:pt x="4514324" y="1150335"/>
                </a:cubicBezTo>
                <a:cubicBezTo>
                  <a:pt x="4500834" y="1186111"/>
                  <a:pt x="4604736" y="1186580"/>
                  <a:pt x="4703935" y="1200351"/>
                </a:cubicBezTo>
                <a:cubicBezTo>
                  <a:pt x="5301488" y="1279177"/>
                  <a:pt x="5736590" y="1096805"/>
                  <a:pt x="6067558" y="1200350"/>
                </a:cubicBezTo>
                <a:cubicBezTo>
                  <a:pt x="5933544" y="1053288"/>
                  <a:pt x="5415907" y="785999"/>
                  <a:pt x="5309113" y="700206"/>
                </a:cubicBezTo>
                <a:cubicBezTo>
                  <a:pt x="5416280" y="545229"/>
                  <a:pt x="5972619" y="334590"/>
                  <a:pt x="6067558" y="200062"/>
                </a:cubicBezTo>
                <a:cubicBezTo>
                  <a:pt x="5772775" y="242652"/>
                  <a:pt x="5506543" y="167666"/>
                  <a:pt x="5272769" y="200062"/>
                </a:cubicBezTo>
                <a:cubicBezTo>
                  <a:pt x="5267677" y="137504"/>
                  <a:pt x="5260163" y="93845"/>
                  <a:pt x="5272769" y="50016"/>
                </a:cubicBezTo>
                <a:cubicBezTo>
                  <a:pt x="5275172" y="18941"/>
                  <a:pt x="5178455" y="-13243"/>
                  <a:pt x="5083158" y="0"/>
                </a:cubicBezTo>
                <a:cubicBezTo>
                  <a:pt x="3094980" y="-88573"/>
                  <a:pt x="1799099" y="68128"/>
                  <a:pt x="984401" y="0"/>
                </a:cubicBezTo>
                <a:cubicBezTo>
                  <a:pt x="878490" y="-4161"/>
                  <a:pt x="794023" y="17493"/>
                  <a:pt x="794790" y="50016"/>
                </a:cubicBezTo>
                <a:cubicBezTo>
                  <a:pt x="791147" y="96086"/>
                  <a:pt x="788326" y="149125"/>
                  <a:pt x="794789" y="200062"/>
                </a:cubicBezTo>
                <a:cubicBezTo>
                  <a:pt x="473915" y="134697"/>
                  <a:pt x="384716" y="160161"/>
                  <a:pt x="0" y="200062"/>
                </a:cubicBezTo>
                <a:cubicBezTo>
                  <a:pt x="234949" y="378725"/>
                  <a:pt x="361876" y="496855"/>
                  <a:pt x="758445" y="700206"/>
                </a:cubicBezTo>
                <a:cubicBezTo>
                  <a:pt x="666183" y="779463"/>
                  <a:pt x="60933" y="1127115"/>
                  <a:pt x="0" y="1200350"/>
                </a:cubicBezTo>
                <a:close/>
              </a:path>
              <a:path w="6067558" h="1200350" fill="darkenLess" stroke="0" extrusionOk="0">
                <a:moveTo>
                  <a:pt x="1553234" y="1150334"/>
                </a:moveTo>
                <a:cubicBezTo>
                  <a:pt x="1489598" y="1149507"/>
                  <a:pt x="1441013" y="1115250"/>
                  <a:pt x="1363623" y="1100318"/>
                </a:cubicBezTo>
                <a:cubicBezTo>
                  <a:pt x="1310445" y="1084445"/>
                  <a:pt x="1035598" y="1114853"/>
                  <a:pt x="984401" y="1100319"/>
                </a:cubicBezTo>
                <a:cubicBezTo>
                  <a:pt x="883738" y="1096642"/>
                  <a:pt x="791199" y="1076971"/>
                  <a:pt x="794790" y="1050303"/>
                </a:cubicBezTo>
                <a:cubicBezTo>
                  <a:pt x="798900" y="1033358"/>
                  <a:pt x="887098" y="993051"/>
                  <a:pt x="984401" y="1000287"/>
                </a:cubicBezTo>
                <a:cubicBezTo>
                  <a:pt x="1157459" y="1035725"/>
                  <a:pt x="1430643" y="968469"/>
                  <a:pt x="1553234" y="1000288"/>
                </a:cubicBezTo>
                <a:cubicBezTo>
                  <a:pt x="1558005" y="1042011"/>
                  <a:pt x="1558015" y="1113405"/>
                  <a:pt x="1553234" y="1150334"/>
                </a:cubicBezTo>
                <a:close/>
                <a:moveTo>
                  <a:pt x="4514324" y="1150334"/>
                </a:moveTo>
                <a:cubicBezTo>
                  <a:pt x="4512001" y="1120196"/>
                  <a:pt x="4590247" y="1105994"/>
                  <a:pt x="4703935" y="1100318"/>
                </a:cubicBezTo>
                <a:cubicBezTo>
                  <a:pt x="4869258" y="1129678"/>
                  <a:pt x="5030008" y="1108069"/>
                  <a:pt x="5083157" y="1100319"/>
                </a:cubicBezTo>
                <a:cubicBezTo>
                  <a:pt x="5186324" y="1103859"/>
                  <a:pt x="5275171" y="1077854"/>
                  <a:pt x="5272768" y="1050303"/>
                </a:cubicBezTo>
                <a:cubicBezTo>
                  <a:pt x="5270571" y="1006990"/>
                  <a:pt x="5178044" y="1000304"/>
                  <a:pt x="5083157" y="1000287"/>
                </a:cubicBezTo>
                <a:cubicBezTo>
                  <a:pt x="4945214" y="980129"/>
                  <a:pt x="4660678" y="1029607"/>
                  <a:pt x="4514324" y="1000288"/>
                </a:cubicBezTo>
                <a:cubicBezTo>
                  <a:pt x="4519607" y="1046763"/>
                  <a:pt x="4505539" y="1080729"/>
                  <a:pt x="4514324" y="1150334"/>
                </a:cubicBezTo>
                <a:close/>
              </a:path>
              <a:path w="6067558" h="1200350" fill="none" extrusionOk="0">
                <a:moveTo>
                  <a:pt x="0" y="1200350"/>
                </a:moveTo>
                <a:cubicBezTo>
                  <a:pt x="176680" y="1164482"/>
                  <a:pt x="417512" y="977438"/>
                  <a:pt x="758445" y="700206"/>
                </a:cubicBezTo>
                <a:cubicBezTo>
                  <a:pt x="465085" y="519588"/>
                  <a:pt x="258304" y="425722"/>
                  <a:pt x="0" y="200062"/>
                </a:cubicBezTo>
                <a:cubicBezTo>
                  <a:pt x="341394" y="131176"/>
                  <a:pt x="487758" y="223564"/>
                  <a:pt x="794789" y="200062"/>
                </a:cubicBezTo>
                <a:cubicBezTo>
                  <a:pt x="804536" y="156973"/>
                  <a:pt x="795583" y="90878"/>
                  <a:pt x="794789" y="50016"/>
                </a:cubicBezTo>
                <a:cubicBezTo>
                  <a:pt x="793519" y="20981"/>
                  <a:pt x="885260" y="9942"/>
                  <a:pt x="984400" y="0"/>
                </a:cubicBezTo>
                <a:cubicBezTo>
                  <a:pt x="2641017" y="10604"/>
                  <a:pt x="4499727" y="-40432"/>
                  <a:pt x="5083157" y="0"/>
                </a:cubicBezTo>
                <a:cubicBezTo>
                  <a:pt x="5186375" y="-2347"/>
                  <a:pt x="5273539" y="21741"/>
                  <a:pt x="5272768" y="50016"/>
                </a:cubicBezTo>
                <a:cubicBezTo>
                  <a:pt x="5272353" y="108975"/>
                  <a:pt x="5274397" y="149404"/>
                  <a:pt x="5272769" y="200062"/>
                </a:cubicBezTo>
                <a:lnTo>
                  <a:pt x="5272769" y="200062"/>
                </a:lnTo>
                <a:cubicBezTo>
                  <a:pt x="5493945" y="257568"/>
                  <a:pt x="5814228" y="236551"/>
                  <a:pt x="6067558" y="200062"/>
                </a:cubicBezTo>
                <a:cubicBezTo>
                  <a:pt x="5663999" y="393787"/>
                  <a:pt x="5515596" y="616732"/>
                  <a:pt x="5309113" y="700206"/>
                </a:cubicBezTo>
                <a:cubicBezTo>
                  <a:pt x="5667284" y="943954"/>
                  <a:pt x="5747369" y="923173"/>
                  <a:pt x="6067558" y="1200350"/>
                </a:cubicBezTo>
                <a:cubicBezTo>
                  <a:pt x="5900156" y="1102417"/>
                  <a:pt x="5335574" y="1181261"/>
                  <a:pt x="4703935" y="1200350"/>
                </a:cubicBezTo>
                <a:cubicBezTo>
                  <a:pt x="4601254" y="1199153"/>
                  <a:pt x="4515508" y="1177010"/>
                  <a:pt x="4514324" y="1150334"/>
                </a:cubicBezTo>
                <a:cubicBezTo>
                  <a:pt x="4527219" y="1114726"/>
                  <a:pt x="4598837" y="1097588"/>
                  <a:pt x="4703935" y="1100318"/>
                </a:cubicBezTo>
                <a:cubicBezTo>
                  <a:pt x="4808737" y="1132611"/>
                  <a:pt x="4961568" y="1128095"/>
                  <a:pt x="5083157" y="1100319"/>
                </a:cubicBezTo>
                <a:cubicBezTo>
                  <a:pt x="5187413" y="1097832"/>
                  <a:pt x="5272249" y="1075808"/>
                  <a:pt x="5272768" y="1050303"/>
                </a:cubicBezTo>
                <a:cubicBezTo>
                  <a:pt x="5281448" y="1019739"/>
                  <a:pt x="5203615" y="995265"/>
                  <a:pt x="5083157" y="1000287"/>
                </a:cubicBezTo>
                <a:cubicBezTo>
                  <a:pt x="3368656" y="1042550"/>
                  <a:pt x="2428067" y="895921"/>
                  <a:pt x="984401" y="1000288"/>
                </a:cubicBezTo>
                <a:cubicBezTo>
                  <a:pt x="877649" y="1004650"/>
                  <a:pt x="793707" y="1023551"/>
                  <a:pt x="794790" y="1050304"/>
                </a:cubicBezTo>
                <a:cubicBezTo>
                  <a:pt x="786617" y="1082468"/>
                  <a:pt x="872488" y="1089950"/>
                  <a:pt x="984401" y="1100320"/>
                </a:cubicBezTo>
                <a:cubicBezTo>
                  <a:pt x="1047833" y="1098203"/>
                  <a:pt x="1249430" y="1082115"/>
                  <a:pt x="1363623" y="1100319"/>
                </a:cubicBezTo>
                <a:cubicBezTo>
                  <a:pt x="1465718" y="1102930"/>
                  <a:pt x="1557069" y="1119683"/>
                  <a:pt x="1553234" y="1150335"/>
                </a:cubicBezTo>
                <a:cubicBezTo>
                  <a:pt x="1551307" y="1176941"/>
                  <a:pt x="1469946" y="1198789"/>
                  <a:pt x="1363623" y="1200351"/>
                </a:cubicBezTo>
                <a:cubicBezTo>
                  <a:pt x="1085447" y="1308667"/>
                  <a:pt x="610513" y="1172471"/>
                  <a:pt x="0" y="1200350"/>
                </a:cubicBezTo>
                <a:close/>
                <a:moveTo>
                  <a:pt x="1553234" y="1000288"/>
                </a:moveTo>
                <a:cubicBezTo>
                  <a:pt x="1559639" y="1046819"/>
                  <a:pt x="1560805" y="1105894"/>
                  <a:pt x="1553234" y="1150334"/>
                </a:cubicBezTo>
                <a:moveTo>
                  <a:pt x="4514324" y="1150334"/>
                </a:moveTo>
                <a:cubicBezTo>
                  <a:pt x="4514549" y="1106270"/>
                  <a:pt x="4502627" y="1058292"/>
                  <a:pt x="4514324" y="1000288"/>
                </a:cubicBezTo>
                <a:moveTo>
                  <a:pt x="794789" y="1050303"/>
                </a:moveTo>
                <a:cubicBezTo>
                  <a:pt x="769965" y="682375"/>
                  <a:pt x="764796" y="430961"/>
                  <a:pt x="794789" y="200062"/>
                </a:cubicBezTo>
                <a:moveTo>
                  <a:pt x="5272769" y="200062"/>
                </a:moveTo>
                <a:cubicBezTo>
                  <a:pt x="5296797" y="480494"/>
                  <a:pt x="5272433" y="798208"/>
                  <a:pt x="5272769" y="1050303"/>
                </a:cubicBezTo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48679261">
                  <a:prstGeom prst="ribbon2">
                    <a:avLst>
                      <a:gd name="adj1" fmla="val 16667"/>
                      <a:gd name="adj2" fmla="val 738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C.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Reactivity Series of metals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055" y="0"/>
            <a:ext cx="5839327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3335" y="4224270"/>
            <a:ext cx="5889939" cy="2369713"/>
          </a:xfrm>
          <a:custGeom>
            <a:avLst/>
            <a:gdLst>
              <a:gd name="csX0" fmla="*/ 0 w 5889939"/>
              <a:gd name="csY0" fmla="*/ 394960 h 2369713"/>
              <a:gd name="csX1" fmla="*/ 394960 w 5889939"/>
              <a:gd name="csY1" fmla="*/ 0 h 2369713"/>
              <a:gd name="csX2" fmla="*/ 930462 w 5889939"/>
              <a:gd name="csY2" fmla="*/ 0 h 2369713"/>
              <a:gd name="csX3" fmla="*/ 1669965 w 5889939"/>
              <a:gd name="csY3" fmla="*/ 0 h 2369713"/>
              <a:gd name="csX4" fmla="*/ 2409468 w 5889939"/>
              <a:gd name="csY4" fmla="*/ 0 h 2369713"/>
              <a:gd name="csX5" fmla="*/ 3097970 w 5889939"/>
              <a:gd name="csY5" fmla="*/ 0 h 2369713"/>
              <a:gd name="csX6" fmla="*/ 3684472 w 5889939"/>
              <a:gd name="csY6" fmla="*/ 0 h 2369713"/>
              <a:gd name="csX7" fmla="*/ 4219974 w 5889939"/>
              <a:gd name="csY7" fmla="*/ 0 h 2369713"/>
              <a:gd name="csX8" fmla="*/ 5494979 w 5889939"/>
              <a:gd name="csY8" fmla="*/ 0 h 2369713"/>
              <a:gd name="csX9" fmla="*/ 5889939 w 5889939"/>
              <a:gd name="csY9" fmla="*/ 394960 h 2369713"/>
              <a:gd name="csX10" fmla="*/ 5889939 w 5889939"/>
              <a:gd name="csY10" fmla="*/ 905760 h 2369713"/>
              <a:gd name="csX11" fmla="*/ 5889939 w 5889939"/>
              <a:gd name="csY11" fmla="*/ 1463953 h 2369713"/>
              <a:gd name="csX12" fmla="*/ 5889939 w 5889939"/>
              <a:gd name="csY12" fmla="*/ 1974753 h 2369713"/>
              <a:gd name="csX13" fmla="*/ 5494979 w 5889939"/>
              <a:gd name="csY13" fmla="*/ 2369713 h 2369713"/>
              <a:gd name="csX14" fmla="*/ 4959477 w 5889939"/>
              <a:gd name="csY14" fmla="*/ 2369713 h 2369713"/>
              <a:gd name="csX15" fmla="*/ 4372975 w 5889939"/>
              <a:gd name="csY15" fmla="*/ 2369713 h 2369713"/>
              <a:gd name="csX16" fmla="*/ 3888473 w 5889939"/>
              <a:gd name="csY16" fmla="*/ 2369713 h 2369713"/>
              <a:gd name="csX17" fmla="*/ 3301971 w 5889939"/>
              <a:gd name="csY17" fmla="*/ 2369713 h 2369713"/>
              <a:gd name="csX18" fmla="*/ 2766469 w 5889939"/>
              <a:gd name="csY18" fmla="*/ 2369713 h 2369713"/>
              <a:gd name="csX19" fmla="*/ 2230967 w 5889939"/>
              <a:gd name="csY19" fmla="*/ 2369713 h 2369713"/>
              <a:gd name="csX20" fmla="*/ 1695465 w 5889939"/>
              <a:gd name="csY20" fmla="*/ 2369713 h 2369713"/>
              <a:gd name="csX21" fmla="*/ 1210963 w 5889939"/>
              <a:gd name="csY21" fmla="*/ 2369713 h 2369713"/>
              <a:gd name="csX22" fmla="*/ 394960 w 5889939"/>
              <a:gd name="csY22" fmla="*/ 2369713 h 2369713"/>
              <a:gd name="csX23" fmla="*/ 0 w 5889939"/>
              <a:gd name="csY23" fmla="*/ 1974753 h 2369713"/>
              <a:gd name="csX24" fmla="*/ 0 w 5889939"/>
              <a:gd name="csY24" fmla="*/ 1416559 h 2369713"/>
              <a:gd name="csX25" fmla="*/ 0 w 5889939"/>
              <a:gd name="csY25" fmla="*/ 858366 h 2369713"/>
              <a:gd name="csX26" fmla="*/ 0 w 5889939"/>
              <a:gd name="csY26" fmla="*/ 394960 h 23697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5889939" h="2369713" extrusionOk="0">
                <a:moveTo>
                  <a:pt x="0" y="394960"/>
                </a:moveTo>
                <a:cubicBezTo>
                  <a:pt x="-19451" y="138430"/>
                  <a:pt x="216549" y="-12952"/>
                  <a:pt x="394960" y="0"/>
                </a:cubicBezTo>
                <a:cubicBezTo>
                  <a:pt x="589246" y="-13114"/>
                  <a:pt x="750689" y="-24507"/>
                  <a:pt x="930462" y="0"/>
                </a:cubicBezTo>
                <a:cubicBezTo>
                  <a:pt x="1110235" y="24507"/>
                  <a:pt x="1380008" y="32930"/>
                  <a:pt x="1669965" y="0"/>
                </a:cubicBezTo>
                <a:cubicBezTo>
                  <a:pt x="1959922" y="-32930"/>
                  <a:pt x="2050113" y="34704"/>
                  <a:pt x="2409468" y="0"/>
                </a:cubicBezTo>
                <a:cubicBezTo>
                  <a:pt x="2768823" y="-34704"/>
                  <a:pt x="2848181" y="-21230"/>
                  <a:pt x="3097970" y="0"/>
                </a:cubicBezTo>
                <a:cubicBezTo>
                  <a:pt x="3347759" y="21230"/>
                  <a:pt x="3470484" y="-9468"/>
                  <a:pt x="3684472" y="0"/>
                </a:cubicBezTo>
                <a:cubicBezTo>
                  <a:pt x="3898460" y="9468"/>
                  <a:pt x="4062478" y="-18681"/>
                  <a:pt x="4219974" y="0"/>
                </a:cubicBezTo>
                <a:cubicBezTo>
                  <a:pt x="4377470" y="18681"/>
                  <a:pt x="4881434" y="-18280"/>
                  <a:pt x="5494979" y="0"/>
                </a:cubicBezTo>
                <a:cubicBezTo>
                  <a:pt x="5738718" y="-38322"/>
                  <a:pt x="5928843" y="151930"/>
                  <a:pt x="5889939" y="394960"/>
                </a:cubicBezTo>
                <a:cubicBezTo>
                  <a:pt x="5878523" y="582254"/>
                  <a:pt x="5890940" y="710595"/>
                  <a:pt x="5889939" y="905760"/>
                </a:cubicBezTo>
                <a:cubicBezTo>
                  <a:pt x="5888938" y="1100925"/>
                  <a:pt x="5884179" y="1215507"/>
                  <a:pt x="5889939" y="1463953"/>
                </a:cubicBezTo>
                <a:cubicBezTo>
                  <a:pt x="5895699" y="1712399"/>
                  <a:pt x="5898009" y="1789159"/>
                  <a:pt x="5889939" y="1974753"/>
                </a:cubicBezTo>
                <a:cubicBezTo>
                  <a:pt x="5869162" y="2145985"/>
                  <a:pt x="5745040" y="2391818"/>
                  <a:pt x="5494979" y="2369713"/>
                </a:cubicBezTo>
                <a:cubicBezTo>
                  <a:pt x="5312214" y="2379005"/>
                  <a:pt x="5221775" y="2349715"/>
                  <a:pt x="4959477" y="2369713"/>
                </a:cubicBezTo>
                <a:cubicBezTo>
                  <a:pt x="4697179" y="2389711"/>
                  <a:pt x="4591422" y="2367693"/>
                  <a:pt x="4372975" y="2369713"/>
                </a:cubicBezTo>
                <a:cubicBezTo>
                  <a:pt x="4154528" y="2371733"/>
                  <a:pt x="4128183" y="2383931"/>
                  <a:pt x="3888473" y="2369713"/>
                </a:cubicBezTo>
                <a:cubicBezTo>
                  <a:pt x="3648763" y="2355495"/>
                  <a:pt x="3442795" y="2342869"/>
                  <a:pt x="3301971" y="2369713"/>
                </a:cubicBezTo>
                <a:cubicBezTo>
                  <a:pt x="3161147" y="2396557"/>
                  <a:pt x="2952133" y="2395397"/>
                  <a:pt x="2766469" y="2369713"/>
                </a:cubicBezTo>
                <a:cubicBezTo>
                  <a:pt x="2580805" y="2344029"/>
                  <a:pt x="2488137" y="2376113"/>
                  <a:pt x="2230967" y="2369713"/>
                </a:cubicBezTo>
                <a:cubicBezTo>
                  <a:pt x="1973797" y="2363313"/>
                  <a:pt x="1837290" y="2368747"/>
                  <a:pt x="1695465" y="2369713"/>
                </a:cubicBezTo>
                <a:cubicBezTo>
                  <a:pt x="1553640" y="2370679"/>
                  <a:pt x="1384844" y="2376493"/>
                  <a:pt x="1210963" y="2369713"/>
                </a:cubicBezTo>
                <a:cubicBezTo>
                  <a:pt x="1037082" y="2362933"/>
                  <a:pt x="635723" y="2337010"/>
                  <a:pt x="394960" y="2369713"/>
                </a:cubicBezTo>
                <a:cubicBezTo>
                  <a:pt x="193567" y="2383644"/>
                  <a:pt x="-46118" y="2210559"/>
                  <a:pt x="0" y="1974753"/>
                </a:cubicBezTo>
                <a:cubicBezTo>
                  <a:pt x="21052" y="1764164"/>
                  <a:pt x="-23358" y="1547523"/>
                  <a:pt x="0" y="1416559"/>
                </a:cubicBezTo>
                <a:cubicBezTo>
                  <a:pt x="23358" y="1285595"/>
                  <a:pt x="-9812" y="977438"/>
                  <a:pt x="0" y="858366"/>
                </a:cubicBezTo>
                <a:cubicBezTo>
                  <a:pt x="9812" y="739294"/>
                  <a:pt x="-8113" y="619853"/>
                  <a:pt x="0" y="394960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8306449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INCREASING ORDER:</a:t>
            </a:r>
          </a:p>
          <a:p>
            <a:pPr algn="ctr"/>
            <a:r>
              <a:rPr lang="en-US" dirty="0"/>
              <a:t>Au &lt; Ag &lt; Cu &lt; H &lt; Pb &lt; Sn &lt; Fe &lt; Zn &lt; C &lt; Al &lt; Mg &lt; Ca </a:t>
            </a:r>
          </a:p>
          <a:p>
            <a:pPr algn="ctr"/>
            <a:r>
              <a:rPr lang="en-US" dirty="0"/>
              <a:t>&lt; Na &lt; K 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>
                <a:solidFill>
                  <a:srgbClr val="FFC000"/>
                </a:solidFill>
              </a:rPr>
              <a:t>DECREASING ORDER:</a:t>
            </a:r>
            <a:endParaRPr lang="en-US" dirty="0"/>
          </a:p>
          <a:p>
            <a:pPr algn="ctr"/>
            <a:r>
              <a:rPr lang="en-US" dirty="0"/>
              <a:t>K &gt; Na &gt; Ca &gt; Mg &gt; Al &gt; C &gt; Zn &gt; Fe &gt; Sn &gt; Pb &gt; H &gt; Cu</a:t>
            </a:r>
          </a:p>
          <a:p>
            <a:pPr algn="ctr"/>
            <a:r>
              <a:rPr lang="en-US" dirty="0"/>
              <a:t> &gt; Ag &gt; Au</a:t>
            </a:r>
          </a:p>
        </p:txBody>
      </p:sp>
    </p:spTree>
    <p:extLst>
      <p:ext uri="{BB962C8B-B14F-4D97-AF65-F5344CB8AC3E}">
        <p14:creationId xmlns:p14="http://schemas.microsoft.com/office/powerpoint/2010/main" val="13995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05" y="2220866"/>
            <a:ext cx="339895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Reactivity of elements is the tendency to attain a completely filled valence (outermost) shell.</a:t>
            </a:r>
          </a:p>
          <a:p>
            <a:r>
              <a:rPr lang="en-US" sz="2400" dirty="0"/>
              <a:t>Atoms of the metals lose electrons from their valence shell to form cation (+).</a:t>
            </a:r>
          </a:p>
          <a:p>
            <a:r>
              <a:rPr lang="en-US" sz="2400" dirty="0"/>
              <a:t>Atoms of non-metals gain electrons in the valence shell to form anions (</a:t>
            </a:r>
            <a:r>
              <a:rPr lang="en-US" sz="3600" dirty="0"/>
              <a:t>-</a:t>
            </a:r>
            <a:r>
              <a:rPr lang="en-US" sz="2400" dirty="0"/>
              <a:t>).</a:t>
            </a:r>
          </a:p>
          <a:p>
            <a:r>
              <a:rPr lang="en-US" sz="2400" dirty="0"/>
              <a:t>The compounds formed by the transfer of e- from a metal to a non-metal is called </a:t>
            </a:r>
            <a:r>
              <a:rPr lang="en-US" sz="2400" dirty="0">
                <a:solidFill>
                  <a:srgbClr val="FFFF00"/>
                </a:solidFill>
              </a:rPr>
              <a:t>Ionic compounds / electrovalent compound.</a:t>
            </a:r>
          </a:p>
        </p:txBody>
      </p:sp>
      <p:sp>
        <p:nvSpPr>
          <p:cNvPr id="4" name="Up Ribbon 3"/>
          <p:cNvSpPr/>
          <p:nvPr/>
        </p:nvSpPr>
        <p:spPr>
          <a:xfrm>
            <a:off x="237492" y="302258"/>
            <a:ext cx="11717015" cy="1200350"/>
          </a:xfrm>
          <a:prstGeom prst="ribbon2">
            <a:avLst>
              <a:gd name="adj1" fmla="val 16667"/>
              <a:gd name="adj2" fmla="val 738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D.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Reaction of metals with non-metals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814" y="2220866"/>
            <a:ext cx="3677071" cy="407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742" y="2220867"/>
            <a:ext cx="4030216" cy="407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4122646" y="6366140"/>
            <a:ext cx="7520191" cy="4250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DISCUSS THESE TWO FORMATIONS WITH YOUR TEACHER.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474E46-A55C-49FA-80D4-155ABF997703}"/>
                  </a:ext>
                </a:extLst>
              </p14:cNvPr>
              <p14:cNvContentPartPr/>
              <p14:nvPr/>
            </p14:nvContentPartPr>
            <p14:xfrm>
              <a:off x="6427136" y="3657383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474E46-A55C-49FA-80D4-155ABF9977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1496" y="362174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609D9F-086F-4224-AE7B-F353A2FB14F3}"/>
                  </a:ext>
                </a:extLst>
              </p14:cNvPr>
              <p14:cNvContentPartPr/>
              <p14:nvPr/>
            </p14:nvContentPartPr>
            <p14:xfrm>
              <a:off x="6427136" y="3657383"/>
              <a:ext cx="698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609D9F-086F-4224-AE7B-F353A2FB14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1496" y="3621743"/>
                <a:ext cx="14148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01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025" y="1874736"/>
            <a:ext cx="53694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1. Physical nature: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Are solid, hard but brittle.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2. M.P. &amp; B.P: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Have high M.P and B.P.</a:t>
            </a:r>
          </a:p>
          <a:p>
            <a:pPr marL="0" indent="0">
              <a:buNone/>
            </a:pPr>
            <a:r>
              <a:rPr lang="en-US" sz="20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3. Solubility: 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Soluble in water, insoluble in solvents such as kerosene, petrol etc.</a:t>
            </a:r>
            <a:endParaRPr lang="en-US" sz="2000" dirty="0"/>
          </a:p>
          <a:p>
            <a:pPr marL="0" indent="0"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4. Electric conduction: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/>
              <a:t>Conducts electricity in molten and solution form but no conduction in solid form.</a:t>
            </a:r>
          </a:p>
          <a:p>
            <a:pPr marL="0" indent="0">
              <a:buNone/>
            </a:pPr>
            <a:r>
              <a:rPr lang="en-US" sz="2000" dirty="0"/>
              <a:t>* examples: NaCl and MgCl</a:t>
            </a:r>
            <a:r>
              <a:rPr lang="en-US" sz="2000" baseline="-25000" dirty="0"/>
              <a:t>2</a:t>
            </a:r>
            <a:r>
              <a:rPr lang="en-US" sz="2000" dirty="0"/>
              <a:t>.</a:t>
            </a:r>
          </a:p>
        </p:txBody>
      </p:sp>
      <p:sp>
        <p:nvSpPr>
          <p:cNvPr id="4" name="Up Ribbon 3"/>
          <p:cNvSpPr/>
          <p:nvPr/>
        </p:nvSpPr>
        <p:spPr>
          <a:xfrm>
            <a:off x="104785" y="205070"/>
            <a:ext cx="11887200" cy="1200350"/>
          </a:xfrm>
          <a:prstGeom prst="ribbon2">
            <a:avLst>
              <a:gd name="adj1" fmla="val 16667"/>
              <a:gd name="adj2" fmla="val 738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E.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Properties of Ionic compounds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57" y="1815920"/>
            <a:ext cx="5863328" cy="446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A03FA785-C4CE-50F5-F879-263690B9A3C8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16887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5" y="2031687"/>
            <a:ext cx="3579254" cy="3635017"/>
          </a:xfrm>
        </p:spPr>
        <p:txBody>
          <a:bodyPr>
            <a:normAutofit/>
          </a:bodyPr>
          <a:lstStyle/>
          <a:p>
            <a:r>
              <a:rPr lang="en-US" sz="2000" dirty="0"/>
              <a:t>Metals occur in: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a. </a:t>
            </a:r>
            <a:r>
              <a:rPr lang="en-US" sz="2000" b="1" u="sng" dirty="0">
                <a:solidFill>
                  <a:srgbClr val="FF0000"/>
                </a:solidFill>
              </a:rPr>
              <a:t>Minerals: </a:t>
            </a:r>
          </a:p>
          <a:p>
            <a:pPr marL="0" indent="0">
              <a:buNone/>
            </a:pPr>
            <a:r>
              <a:rPr lang="en-US" sz="2000" dirty="0"/>
              <a:t>The element or compounds which occur naturally in earth’s crust.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b. </a:t>
            </a:r>
            <a:r>
              <a:rPr lang="en-US" sz="2000" b="1" u="sng" dirty="0">
                <a:solidFill>
                  <a:srgbClr val="FF0000"/>
                </a:solidFill>
              </a:rPr>
              <a:t>Ores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000" dirty="0"/>
              <a:t>Minerals that contain very high % of particular metal and the metal can be extracted from it. Such minerals are known as </a:t>
            </a:r>
            <a:r>
              <a:rPr lang="en-US" sz="2000" dirty="0">
                <a:solidFill>
                  <a:srgbClr val="FF0000"/>
                </a:solidFill>
              </a:rPr>
              <a:t>Ores</a:t>
            </a:r>
            <a:r>
              <a:rPr lang="en-US" sz="2000" dirty="0"/>
              <a:t>.</a:t>
            </a:r>
          </a:p>
        </p:txBody>
      </p:sp>
      <p:sp>
        <p:nvSpPr>
          <p:cNvPr id="4" name="Up Ribbon 3"/>
          <p:cNvSpPr/>
          <p:nvPr/>
        </p:nvSpPr>
        <p:spPr>
          <a:xfrm>
            <a:off x="119743" y="136139"/>
            <a:ext cx="11838754" cy="1200350"/>
          </a:xfrm>
          <a:prstGeom prst="ribbon2">
            <a:avLst>
              <a:gd name="adj1" fmla="val 16667"/>
              <a:gd name="adj2" fmla="val 738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F.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Extraction of metals from the crust.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70" y="1712891"/>
            <a:ext cx="4037987" cy="452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5743977" y="4906851"/>
            <a:ext cx="2009105" cy="463639"/>
          </a:xfrm>
          <a:custGeom>
            <a:avLst/>
            <a:gdLst>
              <a:gd name="csX0" fmla="*/ 0 w 2009105"/>
              <a:gd name="csY0" fmla="*/ 77275 h 463639"/>
              <a:gd name="csX1" fmla="*/ 77275 w 2009105"/>
              <a:gd name="csY1" fmla="*/ 0 h 463639"/>
              <a:gd name="csX2" fmla="*/ 522368 w 2009105"/>
              <a:gd name="csY2" fmla="*/ 0 h 463639"/>
              <a:gd name="csX3" fmla="*/ 967461 w 2009105"/>
              <a:gd name="csY3" fmla="*/ 0 h 463639"/>
              <a:gd name="csX4" fmla="*/ 1375464 w 2009105"/>
              <a:gd name="csY4" fmla="*/ 0 h 463639"/>
              <a:gd name="csX5" fmla="*/ 1931830 w 2009105"/>
              <a:gd name="csY5" fmla="*/ 0 h 463639"/>
              <a:gd name="csX6" fmla="*/ 2009105 w 2009105"/>
              <a:gd name="csY6" fmla="*/ 77275 h 463639"/>
              <a:gd name="csX7" fmla="*/ 2009105 w 2009105"/>
              <a:gd name="csY7" fmla="*/ 386364 h 463639"/>
              <a:gd name="csX8" fmla="*/ 1931830 w 2009105"/>
              <a:gd name="csY8" fmla="*/ 463639 h 463639"/>
              <a:gd name="csX9" fmla="*/ 1523828 w 2009105"/>
              <a:gd name="csY9" fmla="*/ 463639 h 463639"/>
              <a:gd name="csX10" fmla="*/ 1023098 w 2009105"/>
              <a:gd name="csY10" fmla="*/ 463639 h 463639"/>
              <a:gd name="csX11" fmla="*/ 540914 w 2009105"/>
              <a:gd name="csY11" fmla="*/ 463639 h 463639"/>
              <a:gd name="csX12" fmla="*/ 77275 w 2009105"/>
              <a:gd name="csY12" fmla="*/ 463639 h 463639"/>
              <a:gd name="csX13" fmla="*/ 0 w 2009105"/>
              <a:gd name="csY13" fmla="*/ 386364 h 463639"/>
              <a:gd name="csX14" fmla="*/ 0 w 2009105"/>
              <a:gd name="csY14" fmla="*/ 77275 h 4636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09105" h="463639" fill="none" extrusionOk="0">
                <a:moveTo>
                  <a:pt x="0" y="77275"/>
                </a:moveTo>
                <a:cubicBezTo>
                  <a:pt x="-9242" y="34668"/>
                  <a:pt x="32848" y="943"/>
                  <a:pt x="77275" y="0"/>
                </a:cubicBezTo>
                <a:cubicBezTo>
                  <a:pt x="174393" y="-23195"/>
                  <a:pt x="419411" y="35861"/>
                  <a:pt x="522368" y="0"/>
                </a:cubicBezTo>
                <a:cubicBezTo>
                  <a:pt x="625325" y="-35861"/>
                  <a:pt x="813616" y="36611"/>
                  <a:pt x="967461" y="0"/>
                </a:cubicBezTo>
                <a:cubicBezTo>
                  <a:pt x="1121306" y="-36611"/>
                  <a:pt x="1220747" y="21378"/>
                  <a:pt x="1375464" y="0"/>
                </a:cubicBezTo>
                <a:cubicBezTo>
                  <a:pt x="1530181" y="-21378"/>
                  <a:pt x="1803092" y="24165"/>
                  <a:pt x="1931830" y="0"/>
                </a:cubicBezTo>
                <a:cubicBezTo>
                  <a:pt x="1964475" y="662"/>
                  <a:pt x="2002067" y="28486"/>
                  <a:pt x="2009105" y="77275"/>
                </a:cubicBezTo>
                <a:cubicBezTo>
                  <a:pt x="2039200" y="206016"/>
                  <a:pt x="1997897" y="248225"/>
                  <a:pt x="2009105" y="386364"/>
                </a:cubicBezTo>
                <a:cubicBezTo>
                  <a:pt x="2007810" y="427089"/>
                  <a:pt x="1969362" y="460428"/>
                  <a:pt x="1931830" y="463639"/>
                </a:cubicBezTo>
                <a:cubicBezTo>
                  <a:pt x="1835692" y="467032"/>
                  <a:pt x="1625125" y="441703"/>
                  <a:pt x="1523828" y="463639"/>
                </a:cubicBezTo>
                <a:cubicBezTo>
                  <a:pt x="1422531" y="485575"/>
                  <a:pt x="1213359" y="447620"/>
                  <a:pt x="1023098" y="463639"/>
                </a:cubicBezTo>
                <a:cubicBezTo>
                  <a:pt x="832837" y="479658"/>
                  <a:pt x="694096" y="459294"/>
                  <a:pt x="540914" y="463639"/>
                </a:cubicBezTo>
                <a:cubicBezTo>
                  <a:pt x="387732" y="467984"/>
                  <a:pt x="194555" y="460594"/>
                  <a:pt x="77275" y="463639"/>
                </a:cubicBezTo>
                <a:cubicBezTo>
                  <a:pt x="42765" y="471171"/>
                  <a:pt x="1590" y="437276"/>
                  <a:pt x="0" y="386364"/>
                </a:cubicBezTo>
                <a:cubicBezTo>
                  <a:pt x="-7917" y="268895"/>
                  <a:pt x="6931" y="153169"/>
                  <a:pt x="0" y="77275"/>
                </a:cubicBezTo>
                <a:close/>
              </a:path>
              <a:path w="2009105" h="463639" stroke="0" extrusionOk="0">
                <a:moveTo>
                  <a:pt x="0" y="77275"/>
                </a:moveTo>
                <a:cubicBezTo>
                  <a:pt x="-7764" y="38151"/>
                  <a:pt x="35810" y="4115"/>
                  <a:pt x="77275" y="0"/>
                </a:cubicBezTo>
                <a:cubicBezTo>
                  <a:pt x="293425" y="-33690"/>
                  <a:pt x="349336" y="259"/>
                  <a:pt x="522368" y="0"/>
                </a:cubicBezTo>
                <a:cubicBezTo>
                  <a:pt x="695400" y="-259"/>
                  <a:pt x="729236" y="23806"/>
                  <a:pt x="930370" y="0"/>
                </a:cubicBezTo>
                <a:cubicBezTo>
                  <a:pt x="1131504" y="-23806"/>
                  <a:pt x="1278140" y="31359"/>
                  <a:pt x="1394009" y="0"/>
                </a:cubicBezTo>
                <a:cubicBezTo>
                  <a:pt x="1509878" y="-31359"/>
                  <a:pt x="1775826" y="7766"/>
                  <a:pt x="1931830" y="0"/>
                </a:cubicBezTo>
                <a:cubicBezTo>
                  <a:pt x="1967371" y="-5336"/>
                  <a:pt x="2008733" y="33004"/>
                  <a:pt x="2009105" y="77275"/>
                </a:cubicBezTo>
                <a:cubicBezTo>
                  <a:pt x="2043115" y="229563"/>
                  <a:pt x="1993065" y="236187"/>
                  <a:pt x="2009105" y="386364"/>
                </a:cubicBezTo>
                <a:cubicBezTo>
                  <a:pt x="1998183" y="425037"/>
                  <a:pt x="1973210" y="465309"/>
                  <a:pt x="1931830" y="463639"/>
                </a:cubicBezTo>
                <a:cubicBezTo>
                  <a:pt x="1784708" y="491724"/>
                  <a:pt x="1675383" y="434100"/>
                  <a:pt x="1523828" y="463639"/>
                </a:cubicBezTo>
                <a:cubicBezTo>
                  <a:pt x="1372273" y="493178"/>
                  <a:pt x="1266153" y="440708"/>
                  <a:pt x="1078735" y="463639"/>
                </a:cubicBezTo>
                <a:cubicBezTo>
                  <a:pt x="891317" y="486570"/>
                  <a:pt x="762190" y="415613"/>
                  <a:pt x="652187" y="463639"/>
                </a:cubicBezTo>
                <a:cubicBezTo>
                  <a:pt x="542184" y="511665"/>
                  <a:pt x="301754" y="457935"/>
                  <a:pt x="77275" y="463639"/>
                </a:cubicBezTo>
                <a:cubicBezTo>
                  <a:pt x="28919" y="458484"/>
                  <a:pt x="2600" y="432367"/>
                  <a:pt x="0" y="386364"/>
                </a:cubicBezTo>
                <a:cubicBezTo>
                  <a:pt x="-22968" y="257816"/>
                  <a:pt x="26618" y="205637"/>
                  <a:pt x="0" y="7727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3862630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Found as oxides, sulphides or carbonates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43977" y="2985752"/>
            <a:ext cx="2009105" cy="463639"/>
          </a:xfrm>
          <a:custGeom>
            <a:avLst/>
            <a:gdLst>
              <a:gd name="csX0" fmla="*/ 0 w 2009105"/>
              <a:gd name="csY0" fmla="*/ 77275 h 463639"/>
              <a:gd name="csX1" fmla="*/ 77275 w 2009105"/>
              <a:gd name="csY1" fmla="*/ 0 h 463639"/>
              <a:gd name="csX2" fmla="*/ 485277 w 2009105"/>
              <a:gd name="csY2" fmla="*/ 0 h 463639"/>
              <a:gd name="csX3" fmla="*/ 948916 w 2009105"/>
              <a:gd name="csY3" fmla="*/ 0 h 463639"/>
              <a:gd name="csX4" fmla="*/ 1375464 w 2009105"/>
              <a:gd name="csY4" fmla="*/ 0 h 463639"/>
              <a:gd name="csX5" fmla="*/ 1931830 w 2009105"/>
              <a:gd name="csY5" fmla="*/ 0 h 463639"/>
              <a:gd name="csX6" fmla="*/ 2009105 w 2009105"/>
              <a:gd name="csY6" fmla="*/ 77275 h 463639"/>
              <a:gd name="csX7" fmla="*/ 2009105 w 2009105"/>
              <a:gd name="csY7" fmla="*/ 386364 h 463639"/>
              <a:gd name="csX8" fmla="*/ 1931830 w 2009105"/>
              <a:gd name="csY8" fmla="*/ 463639 h 463639"/>
              <a:gd name="csX9" fmla="*/ 1523828 w 2009105"/>
              <a:gd name="csY9" fmla="*/ 463639 h 463639"/>
              <a:gd name="csX10" fmla="*/ 1041644 w 2009105"/>
              <a:gd name="csY10" fmla="*/ 463639 h 463639"/>
              <a:gd name="csX11" fmla="*/ 559459 w 2009105"/>
              <a:gd name="csY11" fmla="*/ 463639 h 463639"/>
              <a:gd name="csX12" fmla="*/ 77275 w 2009105"/>
              <a:gd name="csY12" fmla="*/ 463639 h 463639"/>
              <a:gd name="csX13" fmla="*/ 0 w 2009105"/>
              <a:gd name="csY13" fmla="*/ 386364 h 463639"/>
              <a:gd name="csX14" fmla="*/ 0 w 2009105"/>
              <a:gd name="csY14" fmla="*/ 77275 h 4636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09105" h="463639" fill="none" extrusionOk="0">
                <a:moveTo>
                  <a:pt x="0" y="77275"/>
                </a:moveTo>
                <a:cubicBezTo>
                  <a:pt x="-8125" y="30971"/>
                  <a:pt x="33443" y="-572"/>
                  <a:pt x="77275" y="0"/>
                </a:cubicBezTo>
                <a:cubicBezTo>
                  <a:pt x="278443" y="-31495"/>
                  <a:pt x="400509" y="24854"/>
                  <a:pt x="485277" y="0"/>
                </a:cubicBezTo>
                <a:cubicBezTo>
                  <a:pt x="570045" y="-24854"/>
                  <a:pt x="838309" y="29290"/>
                  <a:pt x="948916" y="0"/>
                </a:cubicBezTo>
                <a:cubicBezTo>
                  <a:pt x="1059523" y="-29290"/>
                  <a:pt x="1219849" y="8874"/>
                  <a:pt x="1375464" y="0"/>
                </a:cubicBezTo>
                <a:cubicBezTo>
                  <a:pt x="1531079" y="-8874"/>
                  <a:pt x="1674745" y="27920"/>
                  <a:pt x="1931830" y="0"/>
                </a:cubicBezTo>
                <a:cubicBezTo>
                  <a:pt x="1967406" y="-4040"/>
                  <a:pt x="2020192" y="38687"/>
                  <a:pt x="2009105" y="77275"/>
                </a:cubicBezTo>
                <a:cubicBezTo>
                  <a:pt x="2016967" y="143847"/>
                  <a:pt x="1979391" y="250327"/>
                  <a:pt x="2009105" y="386364"/>
                </a:cubicBezTo>
                <a:cubicBezTo>
                  <a:pt x="2011193" y="425707"/>
                  <a:pt x="1975383" y="472519"/>
                  <a:pt x="1931830" y="463639"/>
                </a:cubicBezTo>
                <a:cubicBezTo>
                  <a:pt x="1846397" y="493501"/>
                  <a:pt x="1702410" y="454765"/>
                  <a:pt x="1523828" y="463639"/>
                </a:cubicBezTo>
                <a:cubicBezTo>
                  <a:pt x="1345246" y="472513"/>
                  <a:pt x="1171061" y="411517"/>
                  <a:pt x="1041644" y="463639"/>
                </a:cubicBezTo>
                <a:cubicBezTo>
                  <a:pt x="912227" y="515761"/>
                  <a:pt x="722442" y="440721"/>
                  <a:pt x="559459" y="463639"/>
                </a:cubicBezTo>
                <a:cubicBezTo>
                  <a:pt x="396477" y="486557"/>
                  <a:pt x="185817" y="436259"/>
                  <a:pt x="77275" y="463639"/>
                </a:cubicBezTo>
                <a:cubicBezTo>
                  <a:pt x="32412" y="459976"/>
                  <a:pt x="3724" y="432778"/>
                  <a:pt x="0" y="386364"/>
                </a:cubicBezTo>
                <a:cubicBezTo>
                  <a:pt x="-2755" y="289876"/>
                  <a:pt x="19626" y="202797"/>
                  <a:pt x="0" y="77275"/>
                </a:cubicBezTo>
                <a:close/>
              </a:path>
              <a:path w="2009105" h="463639" stroke="0" extrusionOk="0">
                <a:moveTo>
                  <a:pt x="0" y="77275"/>
                </a:moveTo>
                <a:cubicBezTo>
                  <a:pt x="-2567" y="34426"/>
                  <a:pt x="38092" y="-581"/>
                  <a:pt x="77275" y="0"/>
                </a:cubicBezTo>
                <a:cubicBezTo>
                  <a:pt x="188378" y="-6439"/>
                  <a:pt x="466586" y="22329"/>
                  <a:pt x="578005" y="0"/>
                </a:cubicBezTo>
                <a:cubicBezTo>
                  <a:pt x="689424" y="-22329"/>
                  <a:pt x="919004" y="55019"/>
                  <a:pt x="1041644" y="0"/>
                </a:cubicBezTo>
                <a:cubicBezTo>
                  <a:pt x="1164284" y="-55019"/>
                  <a:pt x="1534499" y="81436"/>
                  <a:pt x="1931830" y="0"/>
                </a:cubicBezTo>
                <a:cubicBezTo>
                  <a:pt x="1976969" y="3423"/>
                  <a:pt x="1998868" y="28854"/>
                  <a:pt x="2009105" y="77275"/>
                </a:cubicBezTo>
                <a:cubicBezTo>
                  <a:pt x="2023261" y="220524"/>
                  <a:pt x="1989967" y="274164"/>
                  <a:pt x="2009105" y="386364"/>
                </a:cubicBezTo>
                <a:cubicBezTo>
                  <a:pt x="2010662" y="428181"/>
                  <a:pt x="1970863" y="457746"/>
                  <a:pt x="1931830" y="463639"/>
                </a:cubicBezTo>
                <a:cubicBezTo>
                  <a:pt x="1809188" y="504165"/>
                  <a:pt x="1644703" y="447326"/>
                  <a:pt x="1449646" y="463639"/>
                </a:cubicBezTo>
                <a:cubicBezTo>
                  <a:pt x="1254589" y="479952"/>
                  <a:pt x="1109629" y="454492"/>
                  <a:pt x="967461" y="463639"/>
                </a:cubicBezTo>
                <a:cubicBezTo>
                  <a:pt x="825294" y="472786"/>
                  <a:pt x="715908" y="443276"/>
                  <a:pt x="559459" y="463639"/>
                </a:cubicBezTo>
                <a:cubicBezTo>
                  <a:pt x="403010" y="484002"/>
                  <a:pt x="206263" y="445839"/>
                  <a:pt x="77275" y="463639"/>
                </a:cubicBezTo>
                <a:cubicBezTo>
                  <a:pt x="34507" y="454639"/>
                  <a:pt x="4094" y="425403"/>
                  <a:pt x="0" y="386364"/>
                </a:cubicBezTo>
                <a:cubicBezTo>
                  <a:pt x="-12177" y="319336"/>
                  <a:pt x="28365" y="148764"/>
                  <a:pt x="0" y="7727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1757933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Not found in free state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79243" y="3353358"/>
            <a:ext cx="3579254" cy="2558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u="sng" dirty="0">
                <a:solidFill>
                  <a:srgbClr val="FF0000"/>
                </a:solidFill>
              </a:rPr>
              <a:t>STEPS INVOLVED IN EXTRACTION OF PURE METAL FROM ORES:</a:t>
            </a:r>
          </a:p>
          <a:p>
            <a:pPr marL="0" indent="0">
              <a:buNone/>
            </a:pPr>
            <a:endParaRPr lang="en-US" sz="1800" dirty="0"/>
          </a:p>
          <a:p>
            <a:pPr marL="342900" indent="-342900" algn="ctr">
              <a:buAutoNum type="arabicPeriod"/>
            </a:pPr>
            <a:r>
              <a:rPr lang="en-US" dirty="0"/>
              <a:t>Enrichment of ores.</a:t>
            </a:r>
          </a:p>
          <a:p>
            <a:pPr marL="342900" indent="-342900" algn="ctr">
              <a:buAutoNum type="arabicPeriod"/>
            </a:pPr>
            <a:r>
              <a:rPr lang="en-US" dirty="0"/>
              <a:t>Extraction of metals.</a:t>
            </a:r>
          </a:p>
          <a:p>
            <a:pPr marL="342900" indent="-342900" algn="ctr">
              <a:buAutoNum type="arabicPeriod"/>
            </a:pPr>
            <a:r>
              <a:rPr lang="en-US" dirty="0"/>
              <a:t>Refining of metals.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9053849" y="1815921"/>
            <a:ext cx="2034862" cy="1401650"/>
          </a:xfrm>
          <a:prstGeom prst="star5">
            <a:avLst/>
          </a:pr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146415186">
                  <a:custGeom>
                    <a:avLst/>
                    <a:gdLst>
                      <a:gd name="connsiteX0" fmla="*/ 2 w 2034862"/>
                      <a:gd name="connsiteY0" fmla="*/ 535381 h 1401650"/>
                      <a:gd name="connsiteX1" fmla="*/ 388627 w 2034862"/>
                      <a:gd name="connsiteY1" fmla="*/ 535383 h 1401650"/>
                      <a:gd name="connsiteX2" fmla="*/ 777252 w 2034862"/>
                      <a:gd name="connsiteY2" fmla="*/ 535385 h 1401650"/>
                      <a:gd name="connsiteX3" fmla="*/ 1017431 w 2034862"/>
                      <a:gd name="connsiteY3" fmla="*/ 0 h 1401650"/>
                      <a:gd name="connsiteX4" fmla="*/ 1257610 w 2034862"/>
                      <a:gd name="connsiteY4" fmla="*/ 535385 h 1401650"/>
                      <a:gd name="connsiteX5" fmla="*/ 1661780 w 2034862"/>
                      <a:gd name="connsiteY5" fmla="*/ 535383 h 1401650"/>
                      <a:gd name="connsiteX6" fmla="*/ 2034860 w 2034862"/>
                      <a:gd name="connsiteY6" fmla="*/ 535381 h 1401650"/>
                      <a:gd name="connsiteX7" fmla="*/ 1714166 w 2034862"/>
                      <a:gd name="connsiteY7" fmla="*/ 704131 h 1401650"/>
                      <a:gd name="connsiteX8" fmla="*/ 1406048 w 2034862"/>
                      <a:gd name="connsiteY8" fmla="*/ 866264 h 1401650"/>
                      <a:gd name="connsiteX9" fmla="*/ 1646237 w 2034862"/>
                      <a:gd name="connsiteY9" fmla="*/ 1401646 h 1401650"/>
                      <a:gd name="connsiteX10" fmla="*/ 1319258 w 2034862"/>
                      <a:gd name="connsiteY10" fmla="*/ 1229584 h 1401650"/>
                      <a:gd name="connsiteX11" fmla="*/ 1017431 w 2034862"/>
                      <a:gd name="connsiteY11" fmla="*/ 1070758 h 1401650"/>
                      <a:gd name="connsiteX12" fmla="*/ 721892 w 2034862"/>
                      <a:gd name="connsiteY12" fmla="*/ 1226275 h 1401650"/>
                      <a:gd name="connsiteX13" fmla="*/ 388625 w 2034862"/>
                      <a:gd name="connsiteY13" fmla="*/ 1401646 h 1401650"/>
                      <a:gd name="connsiteX14" fmla="*/ 628814 w 2034862"/>
                      <a:gd name="connsiteY14" fmla="*/ 866264 h 1401650"/>
                      <a:gd name="connsiteX15" fmla="*/ 301832 w 2034862"/>
                      <a:gd name="connsiteY15" fmla="*/ 694205 h 1401650"/>
                      <a:gd name="connsiteX16" fmla="*/ 2 w 2034862"/>
                      <a:gd name="connsiteY16" fmla="*/ 535381 h 1401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34862" h="1401650" extrusionOk="0">
                        <a:moveTo>
                          <a:pt x="2" y="535381"/>
                        </a:moveTo>
                        <a:cubicBezTo>
                          <a:pt x="114099" y="537304"/>
                          <a:pt x="291162" y="527246"/>
                          <a:pt x="388627" y="535383"/>
                        </a:cubicBezTo>
                        <a:cubicBezTo>
                          <a:pt x="486092" y="543520"/>
                          <a:pt x="688318" y="529116"/>
                          <a:pt x="777252" y="535385"/>
                        </a:cubicBezTo>
                        <a:cubicBezTo>
                          <a:pt x="810632" y="413332"/>
                          <a:pt x="892823" y="222920"/>
                          <a:pt x="1017431" y="0"/>
                        </a:cubicBezTo>
                        <a:cubicBezTo>
                          <a:pt x="1110909" y="206264"/>
                          <a:pt x="1179576" y="336662"/>
                          <a:pt x="1257610" y="535385"/>
                        </a:cubicBezTo>
                        <a:cubicBezTo>
                          <a:pt x="1388572" y="523606"/>
                          <a:pt x="1491575" y="535853"/>
                          <a:pt x="1661780" y="535383"/>
                        </a:cubicBezTo>
                        <a:cubicBezTo>
                          <a:pt x="1831985" y="534913"/>
                          <a:pt x="1878680" y="523750"/>
                          <a:pt x="2034860" y="535381"/>
                        </a:cubicBezTo>
                        <a:cubicBezTo>
                          <a:pt x="1894582" y="624431"/>
                          <a:pt x="1808687" y="634145"/>
                          <a:pt x="1714166" y="704131"/>
                        </a:cubicBezTo>
                        <a:cubicBezTo>
                          <a:pt x="1619645" y="774117"/>
                          <a:pt x="1475064" y="828254"/>
                          <a:pt x="1406048" y="866264"/>
                        </a:cubicBezTo>
                        <a:cubicBezTo>
                          <a:pt x="1477334" y="965757"/>
                          <a:pt x="1549916" y="1170434"/>
                          <a:pt x="1646237" y="1401646"/>
                        </a:cubicBezTo>
                        <a:cubicBezTo>
                          <a:pt x="1553058" y="1358785"/>
                          <a:pt x="1395436" y="1289957"/>
                          <a:pt x="1319258" y="1229584"/>
                        </a:cubicBezTo>
                        <a:cubicBezTo>
                          <a:pt x="1243080" y="1169212"/>
                          <a:pt x="1086514" y="1122168"/>
                          <a:pt x="1017431" y="1070758"/>
                        </a:cubicBezTo>
                        <a:cubicBezTo>
                          <a:pt x="880941" y="1151153"/>
                          <a:pt x="867474" y="1156144"/>
                          <a:pt x="721892" y="1226275"/>
                        </a:cubicBezTo>
                        <a:cubicBezTo>
                          <a:pt x="576310" y="1296406"/>
                          <a:pt x="516453" y="1352790"/>
                          <a:pt x="388625" y="1401646"/>
                        </a:cubicBezTo>
                        <a:cubicBezTo>
                          <a:pt x="468073" y="1247182"/>
                          <a:pt x="541417" y="1010848"/>
                          <a:pt x="628814" y="866264"/>
                        </a:cubicBezTo>
                        <a:cubicBezTo>
                          <a:pt x="470595" y="795958"/>
                          <a:pt x="450066" y="787133"/>
                          <a:pt x="301832" y="694205"/>
                        </a:cubicBezTo>
                        <a:cubicBezTo>
                          <a:pt x="153598" y="601277"/>
                          <a:pt x="127669" y="601817"/>
                          <a:pt x="2" y="53538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D776A2C-7A52-DB6E-8B22-60F2DB5F9A97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16191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60"/>
            <a:ext cx="12192000" cy="1040819"/>
          </a:xfrm>
          <a:custGeom>
            <a:avLst/>
            <a:gdLst>
              <a:gd name="connsiteX0" fmla="*/ 0 w 12192000"/>
              <a:gd name="connsiteY0" fmla="*/ 0 h 1040819"/>
              <a:gd name="connsiteX1" fmla="*/ 12192000 w 12192000"/>
              <a:gd name="connsiteY1" fmla="*/ 0 h 1040819"/>
              <a:gd name="connsiteX2" fmla="*/ 12192000 w 12192000"/>
              <a:gd name="connsiteY2" fmla="*/ 1040819 h 1040819"/>
              <a:gd name="connsiteX3" fmla="*/ 0 w 12192000"/>
              <a:gd name="connsiteY3" fmla="*/ 1040819 h 1040819"/>
              <a:gd name="connsiteX4" fmla="*/ 0 w 12192000"/>
              <a:gd name="connsiteY4" fmla="*/ 0 h 104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040819" fill="none" extrusionOk="0">
                <a:moveTo>
                  <a:pt x="0" y="0"/>
                </a:moveTo>
                <a:cubicBezTo>
                  <a:pt x="5876318" y="-5272"/>
                  <a:pt x="7343029" y="-117135"/>
                  <a:pt x="12192000" y="0"/>
                </a:cubicBezTo>
                <a:cubicBezTo>
                  <a:pt x="12232742" y="419285"/>
                  <a:pt x="12195478" y="777387"/>
                  <a:pt x="12192000" y="1040819"/>
                </a:cubicBezTo>
                <a:cubicBezTo>
                  <a:pt x="9320064" y="887278"/>
                  <a:pt x="5298342" y="1159070"/>
                  <a:pt x="0" y="1040819"/>
                </a:cubicBezTo>
                <a:cubicBezTo>
                  <a:pt x="63914" y="675125"/>
                  <a:pt x="-69020" y="438910"/>
                  <a:pt x="0" y="0"/>
                </a:cubicBezTo>
                <a:close/>
              </a:path>
              <a:path w="12192000" h="1040819" stroke="0" extrusionOk="0">
                <a:moveTo>
                  <a:pt x="0" y="0"/>
                </a:moveTo>
                <a:cubicBezTo>
                  <a:pt x="5722874" y="-804"/>
                  <a:pt x="9959833" y="-118012"/>
                  <a:pt x="12192000" y="0"/>
                </a:cubicBezTo>
                <a:cubicBezTo>
                  <a:pt x="12170920" y="519152"/>
                  <a:pt x="12282694" y="876550"/>
                  <a:pt x="12192000" y="1040819"/>
                </a:cubicBezTo>
                <a:cubicBezTo>
                  <a:pt x="8960126" y="1116456"/>
                  <a:pt x="1581786" y="879312"/>
                  <a:pt x="0" y="1040819"/>
                </a:cubicBezTo>
                <a:cubicBezTo>
                  <a:pt x="49849" y="732203"/>
                  <a:pt x="-39061" y="107262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04355414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IMPORTANT TERMS TO BE USED: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89" y="1318064"/>
            <a:ext cx="11061878" cy="14166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Gangue: </a:t>
            </a:r>
            <a:r>
              <a:rPr lang="en-US" sz="2400" b="1" dirty="0"/>
              <a:t>Ores found contaminated with large amount of impurities such as soil, sand etc.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8424" y="2215051"/>
            <a:ext cx="10572481" cy="174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2. Roasting: </a:t>
            </a:r>
            <a:r>
              <a:rPr lang="en-US" sz="2400" b="1" dirty="0"/>
              <a:t>Converting sulphide ores into oxides by heating strongly in the presence of excess air.</a:t>
            </a:r>
          </a:p>
          <a:p>
            <a:pPr marL="0" indent="0">
              <a:buNone/>
            </a:pPr>
            <a:r>
              <a:rPr lang="en-US" sz="2400" b="1" dirty="0"/>
              <a:t>		2ZnS + 3O</a:t>
            </a:r>
            <a:r>
              <a:rPr lang="en-US" sz="2400" baseline="-25000" dirty="0"/>
              <a:t>2</a:t>
            </a:r>
            <a:r>
              <a:rPr lang="en-US" sz="2400" dirty="0"/>
              <a:t> + heat </a:t>
            </a:r>
            <a:r>
              <a:rPr lang="en-US" sz="2400" dirty="0">
                <a:sym typeface="Wingdings" panose="05000000000000000000" pitchFamily="2" charset="2"/>
              </a:rPr>
              <a:t> 2ZnO + 2SO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(*Heating in presence of oxygen)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19519" y="3571452"/>
            <a:ext cx="10572481" cy="174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Calcination: </a:t>
            </a:r>
            <a:r>
              <a:rPr lang="en-US" dirty="0"/>
              <a:t>The process of changing carbonate ores into oxides by heating strongly in limited air.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	ZnCO</a:t>
            </a:r>
            <a:r>
              <a:rPr lang="en-US" sz="2400" baseline="-25000" dirty="0"/>
              <a:t>3 </a:t>
            </a:r>
            <a:r>
              <a:rPr lang="en-US" sz="2400" dirty="0"/>
              <a:t>+ heat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ZnO</a:t>
            </a:r>
            <a:r>
              <a:rPr lang="en-US" sz="2400" dirty="0">
                <a:sym typeface="Wingdings" panose="05000000000000000000" pitchFamily="2" charset="2"/>
              </a:rPr>
              <a:t> + CO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(*Heating in absence of oxygen)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72049" y="4858957"/>
            <a:ext cx="9919951" cy="174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Reduction: </a:t>
            </a:r>
            <a:r>
              <a:rPr lang="en-US" dirty="0"/>
              <a:t>Metal oxides are reduced to corresponding metals by the used of reducing agent like Carbon.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b="1" dirty="0" err="1"/>
              <a:t>ZnO</a:t>
            </a:r>
            <a:r>
              <a:rPr lang="en-US" sz="2400" baseline="-25000" dirty="0"/>
              <a:t> </a:t>
            </a:r>
            <a:r>
              <a:rPr lang="en-US" sz="2400" dirty="0"/>
              <a:t>+ C </a:t>
            </a:r>
            <a:r>
              <a:rPr lang="en-US" sz="2400" dirty="0">
                <a:sym typeface="Wingdings" panose="05000000000000000000" pitchFamily="2" charset="2"/>
              </a:rPr>
              <a:t> Zn + CO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0" y="1318065"/>
            <a:ext cx="1120462" cy="5417586"/>
          </a:xfrm>
          <a:prstGeom prst="downArrow">
            <a:avLst/>
          </a:prstGeom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EXTRACT</a:t>
            </a:r>
          </a:p>
          <a:p>
            <a:pPr algn="ctr"/>
            <a:r>
              <a:rPr lang="en-US" sz="3200" dirty="0"/>
              <a:t>I</a:t>
            </a:r>
          </a:p>
          <a:p>
            <a:pPr algn="ctr"/>
            <a:r>
              <a:rPr lang="en-US" sz="3200" dirty="0"/>
              <a:t>ON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FE32CED5-197E-F8D9-C877-9526CBB9703F}"/>
              </a:ext>
            </a:extLst>
          </p:cNvPr>
          <p:cNvSpPr/>
          <p:nvPr/>
        </p:nvSpPr>
        <p:spPr>
          <a:xfrm>
            <a:off x="1288424" y="6392795"/>
            <a:ext cx="10890697" cy="502276"/>
          </a:xfrm>
          <a:custGeom>
            <a:avLst/>
            <a:gdLst>
              <a:gd name="csX0" fmla="*/ 0 w 10890697"/>
              <a:gd name="csY0" fmla="*/ 83714 h 502276"/>
              <a:gd name="csX1" fmla="*/ 83714 w 10890697"/>
              <a:gd name="csY1" fmla="*/ 0 h 502276"/>
              <a:gd name="csX2" fmla="*/ 679451 w 10890697"/>
              <a:gd name="csY2" fmla="*/ 0 h 502276"/>
              <a:gd name="csX3" fmla="*/ 1060723 w 10890697"/>
              <a:gd name="csY3" fmla="*/ 0 h 502276"/>
              <a:gd name="csX4" fmla="*/ 1441995 w 10890697"/>
              <a:gd name="csY4" fmla="*/ 0 h 502276"/>
              <a:gd name="csX5" fmla="*/ 2037732 w 10890697"/>
              <a:gd name="csY5" fmla="*/ 0 h 502276"/>
              <a:gd name="csX6" fmla="*/ 2526236 w 10890697"/>
              <a:gd name="csY6" fmla="*/ 0 h 502276"/>
              <a:gd name="csX7" fmla="*/ 2907508 w 10890697"/>
              <a:gd name="csY7" fmla="*/ 0 h 502276"/>
              <a:gd name="csX8" fmla="*/ 3610478 w 10890697"/>
              <a:gd name="csY8" fmla="*/ 0 h 502276"/>
              <a:gd name="csX9" fmla="*/ 4206215 w 10890697"/>
              <a:gd name="csY9" fmla="*/ 0 h 502276"/>
              <a:gd name="csX10" fmla="*/ 4480254 w 10890697"/>
              <a:gd name="csY10" fmla="*/ 0 h 502276"/>
              <a:gd name="csX11" fmla="*/ 5290457 w 10890697"/>
              <a:gd name="csY11" fmla="*/ 0 h 502276"/>
              <a:gd name="csX12" fmla="*/ 5778961 w 10890697"/>
              <a:gd name="csY12" fmla="*/ 0 h 502276"/>
              <a:gd name="csX13" fmla="*/ 6053000 w 10890697"/>
              <a:gd name="csY13" fmla="*/ 0 h 502276"/>
              <a:gd name="csX14" fmla="*/ 6863203 w 10890697"/>
              <a:gd name="csY14" fmla="*/ 0 h 502276"/>
              <a:gd name="csX15" fmla="*/ 7244475 w 10890697"/>
              <a:gd name="csY15" fmla="*/ 0 h 502276"/>
              <a:gd name="csX16" fmla="*/ 7625747 w 10890697"/>
              <a:gd name="csY16" fmla="*/ 0 h 502276"/>
              <a:gd name="csX17" fmla="*/ 8328716 w 10890697"/>
              <a:gd name="csY17" fmla="*/ 0 h 502276"/>
              <a:gd name="csX18" fmla="*/ 8602755 w 10890697"/>
              <a:gd name="csY18" fmla="*/ 0 h 502276"/>
              <a:gd name="csX19" fmla="*/ 9412958 w 10890697"/>
              <a:gd name="csY19" fmla="*/ 0 h 502276"/>
              <a:gd name="csX20" fmla="*/ 10115928 w 10890697"/>
              <a:gd name="csY20" fmla="*/ 0 h 502276"/>
              <a:gd name="csX21" fmla="*/ 10806983 w 10890697"/>
              <a:gd name="csY21" fmla="*/ 0 h 502276"/>
              <a:gd name="csX22" fmla="*/ 10890697 w 10890697"/>
              <a:gd name="csY22" fmla="*/ 83714 h 502276"/>
              <a:gd name="csX23" fmla="*/ 10890697 w 10890697"/>
              <a:gd name="csY23" fmla="*/ 418562 h 502276"/>
              <a:gd name="csX24" fmla="*/ 10806983 w 10890697"/>
              <a:gd name="csY24" fmla="*/ 502276 h 502276"/>
              <a:gd name="csX25" fmla="*/ 9996780 w 10890697"/>
              <a:gd name="csY25" fmla="*/ 502276 h 502276"/>
              <a:gd name="csX26" fmla="*/ 9615509 w 10890697"/>
              <a:gd name="csY26" fmla="*/ 502276 h 502276"/>
              <a:gd name="csX27" fmla="*/ 9234237 w 10890697"/>
              <a:gd name="csY27" fmla="*/ 502276 h 502276"/>
              <a:gd name="csX28" fmla="*/ 8424034 w 10890697"/>
              <a:gd name="csY28" fmla="*/ 502276 h 502276"/>
              <a:gd name="csX29" fmla="*/ 8149995 w 10890697"/>
              <a:gd name="csY29" fmla="*/ 502276 h 502276"/>
              <a:gd name="csX30" fmla="*/ 7554258 w 10890697"/>
              <a:gd name="csY30" fmla="*/ 502276 h 502276"/>
              <a:gd name="csX31" fmla="*/ 6851288 w 10890697"/>
              <a:gd name="csY31" fmla="*/ 502276 h 502276"/>
              <a:gd name="csX32" fmla="*/ 6041086 w 10890697"/>
              <a:gd name="csY32" fmla="*/ 502276 h 502276"/>
              <a:gd name="csX33" fmla="*/ 5767047 w 10890697"/>
              <a:gd name="csY33" fmla="*/ 502276 h 502276"/>
              <a:gd name="csX34" fmla="*/ 5385775 w 10890697"/>
              <a:gd name="csY34" fmla="*/ 502276 h 502276"/>
              <a:gd name="csX35" fmla="*/ 5111736 w 10890697"/>
              <a:gd name="csY35" fmla="*/ 502276 h 502276"/>
              <a:gd name="csX36" fmla="*/ 4837697 w 10890697"/>
              <a:gd name="csY36" fmla="*/ 502276 h 502276"/>
              <a:gd name="csX37" fmla="*/ 4134727 w 10890697"/>
              <a:gd name="csY37" fmla="*/ 502276 h 502276"/>
              <a:gd name="csX38" fmla="*/ 3538990 w 10890697"/>
              <a:gd name="csY38" fmla="*/ 502276 h 502276"/>
              <a:gd name="csX39" fmla="*/ 2728787 w 10890697"/>
              <a:gd name="csY39" fmla="*/ 502276 h 502276"/>
              <a:gd name="csX40" fmla="*/ 2025817 w 10890697"/>
              <a:gd name="csY40" fmla="*/ 502276 h 502276"/>
              <a:gd name="csX41" fmla="*/ 1751778 w 10890697"/>
              <a:gd name="csY41" fmla="*/ 502276 h 502276"/>
              <a:gd name="csX42" fmla="*/ 1477739 w 10890697"/>
              <a:gd name="csY42" fmla="*/ 502276 h 502276"/>
              <a:gd name="csX43" fmla="*/ 882002 w 10890697"/>
              <a:gd name="csY43" fmla="*/ 502276 h 502276"/>
              <a:gd name="csX44" fmla="*/ 607963 w 10890697"/>
              <a:gd name="csY44" fmla="*/ 502276 h 502276"/>
              <a:gd name="csX45" fmla="*/ 83714 w 10890697"/>
              <a:gd name="csY45" fmla="*/ 502276 h 502276"/>
              <a:gd name="csX46" fmla="*/ 0 w 10890697"/>
              <a:gd name="csY46" fmla="*/ 418562 h 502276"/>
              <a:gd name="csX47" fmla="*/ 0 w 10890697"/>
              <a:gd name="csY47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0890697" h="502276" fill="none" extrusionOk="0">
                <a:moveTo>
                  <a:pt x="0" y="83714"/>
                </a:moveTo>
                <a:cubicBezTo>
                  <a:pt x="-2737" y="48563"/>
                  <a:pt x="44651" y="6435"/>
                  <a:pt x="83714" y="0"/>
                </a:cubicBezTo>
                <a:cubicBezTo>
                  <a:pt x="209894" y="-21806"/>
                  <a:pt x="393675" y="69733"/>
                  <a:pt x="679451" y="0"/>
                </a:cubicBezTo>
                <a:cubicBezTo>
                  <a:pt x="965227" y="-69733"/>
                  <a:pt x="921768" y="12592"/>
                  <a:pt x="1060723" y="0"/>
                </a:cubicBezTo>
                <a:cubicBezTo>
                  <a:pt x="1199678" y="-12592"/>
                  <a:pt x="1301529" y="28372"/>
                  <a:pt x="1441995" y="0"/>
                </a:cubicBezTo>
                <a:cubicBezTo>
                  <a:pt x="1582461" y="-28372"/>
                  <a:pt x="1803819" y="63915"/>
                  <a:pt x="2037732" y="0"/>
                </a:cubicBezTo>
                <a:cubicBezTo>
                  <a:pt x="2271645" y="-63915"/>
                  <a:pt x="2337668" y="50156"/>
                  <a:pt x="2526236" y="0"/>
                </a:cubicBezTo>
                <a:cubicBezTo>
                  <a:pt x="2714804" y="-50156"/>
                  <a:pt x="2815875" y="11320"/>
                  <a:pt x="2907508" y="0"/>
                </a:cubicBezTo>
                <a:cubicBezTo>
                  <a:pt x="2999141" y="-11320"/>
                  <a:pt x="3426051" y="44027"/>
                  <a:pt x="3610478" y="0"/>
                </a:cubicBezTo>
                <a:cubicBezTo>
                  <a:pt x="3794905" y="-44027"/>
                  <a:pt x="4065303" y="9640"/>
                  <a:pt x="4206215" y="0"/>
                </a:cubicBezTo>
                <a:cubicBezTo>
                  <a:pt x="4347127" y="-9640"/>
                  <a:pt x="4367700" y="23300"/>
                  <a:pt x="4480254" y="0"/>
                </a:cubicBezTo>
                <a:cubicBezTo>
                  <a:pt x="4592808" y="-23300"/>
                  <a:pt x="4923639" y="90955"/>
                  <a:pt x="5290457" y="0"/>
                </a:cubicBezTo>
                <a:cubicBezTo>
                  <a:pt x="5657275" y="-90955"/>
                  <a:pt x="5649985" y="6789"/>
                  <a:pt x="5778961" y="0"/>
                </a:cubicBezTo>
                <a:cubicBezTo>
                  <a:pt x="5907937" y="-6789"/>
                  <a:pt x="5918890" y="7519"/>
                  <a:pt x="6053000" y="0"/>
                </a:cubicBezTo>
                <a:cubicBezTo>
                  <a:pt x="6187110" y="-7519"/>
                  <a:pt x="6601170" y="94454"/>
                  <a:pt x="6863203" y="0"/>
                </a:cubicBezTo>
                <a:cubicBezTo>
                  <a:pt x="7125236" y="-94454"/>
                  <a:pt x="7154662" y="38932"/>
                  <a:pt x="7244475" y="0"/>
                </a:cubicBezTo>
                <a:cubicBezTo>
                  <a:pt x="7334288" y="-38932"/>
                  <a:pt x="7453092" y="30477"/>
                  <a:pt x="7625747" y="0"/>
                </a:cubicBezTo>
                <a:cubicBezTo>
                  <a:pt x="7798402" y="-30477"/>
                  <a:pt x="7987118" y="75782"/>
                  <a:pt x="8328716" y="0"/>
                </a:cubicBezTo>
                <a:cubicBezTo>
                  <a:pt x="8670314" y="-75782"/>
                  <a:pt x="8530442" y="30576"/>
                  <a:pt x="8602755" y="0"/>
                </a:cubicBezTo>
                <a:cubicBezTo>
                  <a:pt x="8675068" y="-30576"/>
                  <a:pt x="9231147" y="24563"/>
                  <a:pt x="9412958" y="0"/>
                </a:cubicBezTo>
                <a:cubicBezTo>
                  <a:pt x="9594769" y="-24563"/>
                  <a:pt x="9855496" y="69463"/>
                  <a:pt x="10115928" y="0"/>
                </a:cubicBezTo>
                <a:cubicBezTo>
                  <a:pt x="10376360" y="-69463"/>
                  <a:pt x="10624054" y="79234"/>
                  <a:pt x="10806983" y="0"/>
                </a:cubicBezTo>
                <a:cubicBezTo>
                  <a:pt x="10855802" y="2378"/>
                  <a:pt x="10890879" y="39614"/>
                  <a:pt x="10890697" y="83714"/>
                </a:cubicBezTo>
                <a:cubicBezTo>
                  <a:pt x="10900528" y="220040"/>
                  <a:pt x="10855802" y="264043"/>
                  <a:pt x="10890697" y="418562"/>
                </a:cubicBezTo>
                <a:cubicBezTo>
                  <a:pt x="10891230" y="465922"/>
                  <a:pt x="10853276" y="491590"/>
                  <a:pt x="10806983" y="502276"/>
                </a:cubicBezTo>
                <a:cubicBezTo>
                  <a:pt x="10594624" y="527222"/>
                  <a:pt x="10283907" y="447353"/>
                  <a:pt x="9996780" y="502276"/>
                </a:cubicBezTo>
                <a:cubicBezTo>
                  <a:pt x="9709653" y="557199"/>
                  <a:pt x="9763669" y="483774"/>
                  <a:pt x="9615509" y="502276"/>
                </a:cubicBezTo>
                <a:cubicBezTo>
                  <a:pt x="9467349" y="520778"/>
                  <a:pt x="9328460" y="475881"/>
                  <a:pt x="9234237" y="502276"/>
                </a:cubicBezTo>
                <a:cubicBezTo>
                  <a:pt x="9140014" y="528671"/>
                  <a:pt x="8592420" y="469006"/>
                  <a:pt x="8424034" y="502276"/>
                </a:cubicBezTo>
                <a:cubicBezTo>
                  <a:pt x="8255648" y="535546"/>
                  <a:pt x="8274374" y="487080"/>
                  <a:pt x="8149995" y="502276"/>
                </a:cubicBezTo>
                <a:cubicBezTo>
                  <a:pt x="8025616" y="517472"/>
                  <a:pt x="7766957" y="476810"/>
                  <a:pt x="7554258" y="502276"/>
                </a:cubicBezTo>
                <a:cubicBezTo>
                  <a:pt x="7341559" y="527742"/>
                  <a:pt x="7139480" y="434612"/>
                  <a:pt x="6851288" y="502276"/>
                </a:cubicBezTo>
                <a:cubicBezTo>
                  <a:pt x="6563096" y="569940"/>
                  <a:pt x="6428402" y="472903"/>
                  <a:pt x="6041086" y="502276"/>
                </a:cubicBezTo>
                <a:cubicBezTo>
                  <a:pt x="5653770" y="531649"/>
                  <a:pt x="5838261" y="477277"/>
                  <a:pt x="5767047" y="502276"/>
                </a:cubicBezTo>
                <a:cubicBezTo>
                  <a:pt x="5695833" y="527275"/>
                  <a:pt x="5535511" y="498808"/>
                  <a:pt x="5385775" y="502276"/>
                </a:cubicBezTo>
                <a:cubicBezTo>
                  <a:pt x="5236039" y="505744"/>
                  <a:pt x="5238502" y="482236"/>
                  <a:pt x="5111736" y="502276"/>
                </a:cubicBezTo>
                <a:cubicBezTo>
                  <a:pt x="4984970" y="522316"/>
                  <a:pt x="4894902" y="495586"/>
                  <a:pt x="4837697" y="502276"/>
                </a:cubicBezTo>
                <a:cubicBezTo>
                  <a:pt x="4780492" y="508966"/>
                  <a:pt x="4314013" y="441693"/>
                  <a:pt x="4134727" y="502276"/>
                </a:cubicBezTo>
                <a:cubicBezTo>
                  <a:pt x="3955441" y="562859"/>
                  <a:pt x="3671007" y="477740"/>
                  <a:pt x="3538990" y="502276"/>
                </a:cubicBezTo>
                <a:cubicBezTo>
                  <a:pt x="3406973" y="526812"/>
                  <a:pt x="3001405" y="473461"/>
                  <a:pt x="2728787" y="502276"/>
                </a:cubicBezTo>
                <a:cubicBezTo>
                  <a:pt x="2456169" y="531091"/>
                  <a:pt x="2197383" y="466592"/>
                  <a:pt x="2025817" y="502276"/>
                </a:cubicBezTo>
                <a:cubicBezTo>
                  <a:pt x="1854251" y="537960"/>
                  <a:pt x="1842396" y="471932"/>
                  <a:pt x="1751778" y="502276"/>
                </a:cubicBezTo>
                <a:cubicBezTo>
                  <a:pt x="1661160" y="532620"/>
                  <a:pt x="1539395" y="472812"/>
                  <a:pt x="1477739" y="502276"/>
                </a:cubicBezTo>
                <a:cubicBezTo>
                  <a:pt x="1416083" y="531740"/>
                  <a:pt x="1091572" y="465176"/>
                  <a:pt x="882002" y="502276"/>
                </a:cubicBezTo>
                <a:cubicBezTo>
                  <a:pt x="672432" y="539376"/>
                  <a:pt x="692569" y="487105"/>
                  <a:pt x="607963" y="502276"/>
                </a:cubicBezTo>
                <a:cubicBezTo>
                  <a:pt x="523357" y="517447"/>
                  <a:pt x="268947" y="488473"/>
                  <a:pt x="83714" y="502276"/>
                </a:cubicBezTo>
                <a:cubicBezTo>
                  <a:pt x="35550" y="512890"/>
                  <a:pt x="4297" y="452108"/>
                  <a:pt x="0" y="418562"/>
                </a:cubicBezTo>
                <a:cubicBezTo>
                  <a:pt x="-11408" y="311068"/>
                  <a:pt x="36139" y="249876"/>
                  <a:pt x="0" y="83714"/>
                </a:cubicBezTo>
                <a:close/>
              </a:path>
              <a:path w="10890697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95218" y="-2406"/>
                  <a:pt x="296649" y="14634"/>
                  <a:pt x="357753" y="0"/>
                </a:cubicBezTo>
                <a:cubicBezTo>
                  <a:pt x="418857" y="-14634"/>
                  <a:pt x="721974" y="46377"/>
                  <a:pt x="846258" y="0"/>
                </a:cubicBezTo>
                <a:cubicBezTo>
                  <a:pt x="970542" y="-46377"/>
                  <a:pt x="1464824" y="95777"/>
                  <a:pt x="1656460" y="0"/>
                </a:cubicBezTo>
                <a:cubicBezTo>
                  <a:pt x="1848096" y="-95777"/>
                  <a:pt x="2123454" y="17987"/>
                  <a:pt x="2359430" y="0"/>
                </a:cubicBezTo>
                <a:cubicBezTo>
                  <a:pt x="2595406" y="-17987"/>
                  <a:pt x="2854945" y="4648"/>
                  <a:pt x="3169633" y="0"/>
                </a:cubicBezTo>
                <a:cubicBezTo>
                  <a:pt x="3484321" y="-4648"/>
                  <a:pt x="3685757" y="65873"/>
                  <a:pt x="3872602" y="0"/>
                </a:cubicBezTo>
                <a:cubicBezTo>
                  <a:pt x="4059447" y="-65873"/>
                  <a:pt x="4030188" y="20073"/>
                  <a:pt x="4146641" y="0"/>
                </a:cubicBezTo>
                <a:cubicBezTo>
                  <a:pt x="4263094" y="-20073"/>
                  <a:pt x="4392693" y="10468"/>
                  <a:pt x="4527913" y="0"/>
                </a:cubicBezTo>
                <a:cubicBezTo>
                  <a:pt x="4663133" y="-10468"/>
                  <a:pt x="4857822" y="18973"/>
                  <a:pt x="5016418" y="0"/>
                </a:cubicBezTo>
                <a:cubicBezTo>
                  <a:pt x="5175014" y="-18973"/>
                  <a:pt x="5458657" y="40279"/>
                  <a:pt x="5826620" y="0"/>
                </a:cubicBezTo>
                <a:cubicBezTo>
                  <a:pt x="6194583" y="-40279"/>
                  <a:pt x="6087709" y="15985"/>
                  <a:pt x="6207892" y="0"/>
                </a:cubicBezTo>
                <a:cubicBezTo>
                  <a:pt x="6328075" y="-15985"/>
                  <a:pt x="6847482" y="17098"/>
                  <a:pt x="7018095" y="0"/>
                </a:cubicBezTo>
                <a:cubicBezTo>
                  <a:pt x="7188708" y="-17098"/>
                  <a:pt x="7655013" y="20019"/>
                  <a:pt x="7828297" y="0"/>
                </a:cubicBezTo>
                <a:cubicBezTo>
                  <a:pt x="8001581" y="-20019"/>
                  <a:pt x="8109595" y="36779"/>
                  <a:pt x="8316802" y="0"/>
                </a:cubicBezTo>
                <a:cubicBezTo>
                  <a:pt x="8524009" y="-36779"/>
                  <a:pt x="8494371" y="8724"/>
                  <a:pt x="8590841" y="0"/>
                </a:cubicBezTo>
                <a:cubicBezTo>
                  <a:pt x="8687311" y="-8724"/>
                  <a:pt x="8753568" y="32738"/>
                  <a:pt x="8864880" y="0"/>
                </a:cubicBezTo>
                <a:cubicBezTo>
                  <a:pt x="8976192" y="-32738"/>
                  <a:pt x="9084553" y="45260"/>
                  <a:pt x="9246152" y="0"/>
                </a:cubicBezTo>
                <a:cubicBezTo>
                  <a:pt x="9407751" y="-45260"/>
                  <a:pt x="9704514" y="28961"/>
                  <a:pt x="9949121" y="0"/>
                </a:cubicBezTo>
                <a:cubicBezTo>
                  <a:pt x="10193728" y="-28961"/>
                  <a:pt x="10624141" y="83650"/>
                  <a:pt x="10806983" y="0"/>
                </a:cubicBezTo>
                <a:cubicBezTo>
                  <a:pt x="10848779" y="4695"/>
                  <a:pt x="10889734" y="28442"/>
                  <a:pt x="10890697" y="83714"/>
                </a:cubicBezTo>
                <a:cubicBezTo>
                  <a:pt x="10900009" y="214165"/>
                  <a:pt x="10861524" y="267559"/>
                  <a:pt x="10890697" y="418562"/>
                </a:cubicBezTo>
                <a:cubicBezTo>
                  <a:pt x="10890987" y="451030"/>
                  <a:pt x="10852657" y="499399"/>
                  <a:pt x="10806983" y="502276"/>
                </a:cubicBezTo>
                <a:cubicBezTo>
                  <a:pt x="10518364" y="551174"/>
                  <a:pt x="10399908" y="448446"/>
                  <a:pt x="10211246" y="502276"/>
                </a:cubicBezTo>
                <a:cubicBezTo>
                  <a:pt x="10022584" y="556106"/>
                  <a:pt x="10034461" y="497600"/>
                  <a:pt x="9937207" y="502276"/>
                </a:cubicBezTo>
                <a:cubicBezTo>
                  <a:pt x="9839953" y="506952"/>
                  <a:pt x="9415706" y="473420"/>
                  <a:pt x="9234237" y="502276"/>
                </a:cubicBezTo>
                <a:cubicBezTo>
                  <a:pt x="9052768" y="531132"/>
                  <a:pt x="8783103" y="421088"/>
                  <a:pt x="8531267" y="502276"/>
                </a:cubicBezTo>
                <a:cubicBezTo>
                  <a:pt x="8279431" y="583464"/>
                  <a:pt x="8261691" y="496519"/>
                  <a:pt x="8149995" y="502276"/>
                </a:cubicBezTo>
                <a:cubicBezTo>
                  <a:pt x="8038299" y="508033"/>
                  <a:pt x="7654711" y="409369"/>
                  <a:pt x="7339793" y="502276"/>
                </a:cubicBezTo>
                <a:cubicBezTo>
                  <a:pt x="7024875" y="595183"/>
                  <a:pt x="6873663" y="449071"/>
                  <a:pt x="6744056" y="502276"/>
                </a:cubicBezTo>
                <a:cubicBezTo>
                  <a:pt x="6614449" y="555481"/>
                  <a:pt x="6215061" y="500889"/>
                  <a:pt x="5933853" y="502276"/>
                </a:cubicBezTo>
                <a:cubicBezTo>
                  <a:pt x="5652645" y="503663"/>
                  <a:pt x="5730354" y="500427"/>
                  <a:pt x="5659814" y="502276"/>
                </a:cubicBezTo>
                <a:cubicBezTo>
                  <a:pt x="5589274" y="504125"/>
                  <a:pt x="5431208" y="473695"/>
                  <a:pt x="5278542" y="502276"/>
                </a:cubicBezTo>
                <a:cubicBezTo>
                  <a:pt x="5125876" y="530857"/>
                  <a:pt x="4987400" y="463627"/>
                  <a:pt x="4897270" y="502276"/>
                </a:cubicBezTo>
                <a:cubicBezTo>
                  <a:pt x="4807140" y="540925"/>
                  <a:pt x="4515420" y="500421"/>
                  <a:pt x="4408766" y="502276"/>
                </a:cubicBezTo>
                <a:cubicBezTo>
                  <a:pt x="4302112" y="504131"/>
                  <a:pt x="3937715" y="424560"/>
                  <a:pt x="3598563" y="502276"/>
                </a:cubicBezTo>
                <a:cubicBezTo>
                  <a:pt x="3259411" y="579992"/>
                  <a:pt x="3347055" y="457327"/>
                  <a:pt x="3110059" y="502276"/>
                </a:cubicBezTo>
                <a:cubicBezTo>
                  <a:pt x="2873063" y="547225"/>
                  <a:pt x="2642296" y="432348"/>
                  <a:pt x="2514322" y="502276"/>
                </a:cubicBezTo>
                <a:cubicBezTo>
                  <a:pt x="2386348" y="572204"/>
                  <a:pt x="2190251" y="471543"/>
                  <a:pt x="1918584" y="502276"/>
                </a:cubicBezTo>
                <a:cubicBezTo>
                  <a:pt x="1646917" y="533009"/>
                  <a:pt x="1568239" y="489338"/>
                  <a:pt x="1430080" y="502276"/>
                </a:cubicBezTo>
                <a:cubicBezTo>
                  <a:pt x="1291921" y="515214"/>
                  <a:pt x="817698" y="463002"/>
                  <a:pt x="619877" y="502276"/>
                </a:cubicBezTo>
                <a:cubicBezTo>
                  <a:pt x="422056" y="541550"/>
                  <a:pt x="271016" y="442888"/>
                  <a:pt x="83714" y="502276"/>
                </a:cubicBezTo>
                <a:cubicBezTo>
                  <a:pt x="34570" y="499650"/>
                  <a:pt x="5059" y="469246"/>
                  <a:pt x="0" y="418562"/>
                </a:cubicBezTo>
                <a:cubicBezTo>
                  <a:pt x="-39966" y="297752"/>
                  <a:pt x="28414" y="167648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6915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717" y="1622737"/>
            <a:ext cx="7035354" cy="2820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Example: </a:t>
            </a:r>
          </a:p>
          <a:p>
            <a:pPr marL="0" indent="0">
              <a:buNone/>
            </a:pPr>
            <a:r>
              <a:rPr lang="en-US" dirty="0"/>
              <a:t>1. Cinnabar (HgS) </a:t>
            </a:r>
            <a:r>
              <a:rPr lang="en-US" dirty="0">
                <a:sym typeface="Wingdings" panose="05000000000000000000" pitchFamily="2" charset="2"/>
              </a:rPr>
              <a:t> an ore of mercury: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a.  2HgS(s) + 3O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(g) + Heat </a:t>
            </a: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 2HgO(s)  + 2SO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(g)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				</a:t>
            </a:r>
            <a:r>
              <a:rPr lang="en-US" sz="2400" dirty="0">
                <a:solidFill>
                  <a:srgbClr val="0070C0"/>
                </a:solidFill>
              </a:rPr>
              <a:t>(Mercuric oxide)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b. </a:t>
            </a: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2HgO(s) + Heat  2Hg(l) + O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(g)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113155" y="201300"/>
            <a:ext cx="8644479" cy="1200350"/>
          </a:xfrm>
          <a:prstGeom prst="ribbon2">
            <a:avLst>
              <a:gd name="adj1" fmla="val 16667"/>
              <a:gd name="adj2" fmla="val 738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G.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Extraction of metals with low reactivity.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6930565" y="1752120"/>
            <a:ext cx="1194761" cy="9257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889" y="3401144"/>
            <a:ext cx="3150494" cy="3308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889" y="484635"/>
            <a:ext cx="3150494" cy="29165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1881" y="4443211"/>
            <a:ext cx="8027026" cy="2147052"/>
          </a:xfrm>
          <a:custGeom>
            <a:avLst/>
            <a:gdLst>
              <a:gd name="csX0" fmla="*/ 0 w 8027026"/>
              <a:gd name="csY0" fmla="*/ 357849 h 2147052"/>
              <a:gd name="csX1" fmla="*/ 357849 w 8027026"/>
              <a:gd name="csY1" fmla="*/ 0 h 2147052"/>
              <a:gd name="csX2" fmla="*/ 7669177 w 8027026"/>
              <a:gd name="csY2" fmla="*/ 0 h 2147052"/>
              <a:gd name="csX3" fmla="*/ 8027026 w 8027026"/>
              <a:gd name="csY3" fmla="*/ 357849 h 2147052"/>
              <a:gd name="csX4" fmla="*/ 8027026 w 8027026"/>
              <a:gd name="csY4" fmla="*/ 1789203 h 2147052"/>
              <a:gd name="csX5" fmla="*/ 7669177 w 8027026"/>
              <a:gd name="csY5" fmla="*/ 2147052 h 2147052"/>
              <a:gd name="csX6" fmla="*/ 357849 w 8027026"/>
              <a:gd name="csY6" fmla="*/ 2147052 h 2147052"/>
              <a:gd name="csX7" fmla="*/ 0 w 8027026"/>
              <a:gd name="csY7" fmla="*/ 1789203 h 2147052"/>
              <a:gd name="csX8" fmla="*/ 0 w 8027026"/>
              <a:gd name="csY8" fmla="*/ 357849 h 21470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027026" h="2147052" extrusionOk="0">
                <a:moveTo>
                  <a:pt x="0" y="357849"/>
                </a:moveTo>
                <a:cubicBezTo>
                  <a:pt x="-27158" y="168973"/>
                  <a:pt x="195225" y="-12212"/>
                  <a:pt x="357849" y="0"/>
                </a:cubicBezTo>
                <a:cubicBezTo>
                  <a:pt x="2427088" y="-42895"/>
                  <a:pt x="4333473" y="-3661"/>
                  <a:pt x="7669177" y="0"/>
                </a:cubicBezTo>
                <a:cubicBezTo>
                  <a:pt x="7864578" y="11182"/>
                  <a:pt x="8007242" y="126863"/>
                  <a:pt x="8027026" y="357849"/>
                </a:cubicBezTo>
                <a:cubicBezTo>
                  <a:pt x="8115233" y="928046"/>
                  <a:pt x="8144040" y="1535472"/>
                  <a:pt x="8027026" y="1789203"/>
                </a:cubicBezTo>
                <a:cubicBezTo>
                  <a:pt x="8024179" y="1996383"/>
                  <a:pt x="7886044" y="2123474"/>
                  <a:pt x="7669177" y="2147052"/>
                </a:cubicBezTo>
                <a:cubicBezTo>
                  <a:pt x="5346558" y="2217153"/>
                  <a:pt x="1511966" y="2188105"/>
                  <a:pt x="357849" y="2147052"/>
                </a:cubicBezTo>
                <a:cubicBezTo>
                  <a:pt x="155914" y="2172790"/>
                  <a:pt x="6485" y="1982557"/>
                  <a:pt x="0" y="1789203"/>
                </a:cubicBezTo>
                <a:cubicBezTo>
                  <a:pt x="-85071" y="1257941"/>
                  <a:pt x="-96779" y="804513"/>
                  <a:pt x="0" y="357849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399604881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USES OF MERCURY: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Thermometer.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Barometer.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Circuit boards.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Batteries.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Electric switches.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Printer and Xerox toners.</a:t>
            </a:r>
          </a:p>
        </p:txBody>
      </p:sp>
    </p:spTree>
    <p:extLst>
      <p:ext uri="{BB962C8B-B14F-4D97-AF65-F5344CB8AC3E}">
        <p14:creationId xmlns:p14="http://schemas.microsoft.com/office/powerpoint/2010/main" val="24010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394" y="693419"/>
            <a:ext cx="7035354" cy="2284107"/>
          </a:xfrm>
          <a:custGeom>
            <a:avLst/>
            <a:gdLst>
              <a:gd name="connsiteX0" fmla="*/ 0 w 7035354"/>
              <a:gd name="connsiteY0" fmla="*/ 0 h 2284107"/>
              <a:gd name="connsiteX1" fmla="*/ 7035354 w 7035354"/>
              <a:gd name="connsiteY1" fmla="*/ 0 h 2284107"/>
              <a:gd name="connsiteX2" fmla="*/ 7035354 w 7035354"/>
              <a:gd name="connsiteY2" fmla="*/ 2284107 h 2284107"/>
              <a:gd name="connsiteX3" fmla="*/ 0 w 7035354"/>
              <a:gd name="connsiteY3" fmla="*/ 2284107 h 2284107"/>
              <a:gd name="connsiteX4" fmla="*/ 0 w 7035354"/>
              <a:gd name="connsiteY4" fmla="*/ 0 h 22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354" h="2284107" fill="none" extrusionOk="0">
                <a:moveTo>
                  <a:pt x="0" y="0"/>
                </a:moveTo>
                <a:cubicBezTo>
                  <a:pt x="2659366" y="-150738"/>
                  <a:pt x="5174412" y="1694"/>
                  <a:pt x="7035354" y="0"/>
                </a:cubicBezTo>
                <a:cubicBezTo>
                  <a:pt x="7053589" y="1090129"/>
                  <a:pt x="6939756" y="1221332"/>
                  <a:pt x="7035354" y="2284107"/>
                </a:cubicBezTo>
                <a:cubicBezTo>
                  <a:pt x="6015130" y="2406707"/>
                  <a:pt x="3256922" y="2240361"/>
                  <a:pt x="0" y="2284107"/>
                </a:cubicBezTo>
                <a:cubicBezTo>
                  <a:pt x="-137520" y="1932822"/>
                  <a:pt x="67748" y="458912"/>
                  <a:pt x="0" y="0"/>
                </a:cubicBezTo>
                <a:close/>
              </a:path>
              <a:path w="7035354" h="2284107" stroke="0" extrusionOk="0">
                <a:moveTo>
                  <a:pt x="0" y="0"/>
                </a:moveTo>
                <a:cubicBezTo>
                  <a:pt x="1738925" y="68956"/>
                  <a:pt x="4181603" y="78599"/>
                  <a:pt x="7035354" y="0"/>
                </a:cubicBezTo>
                <a:cubicBezTo>
                  <a:pt x="6871307" y="993365"/>
                  <a:pt x="6996045" y="1356944"/>
                  <a:pt x="7035354" y="2284107"/>
                </a:cubicBezTo>
                <a:cubicBezTo>
                  <a:pt x="5651656" y="2172690"/>
                  <a:pt x="3371104" y="2190646"/>
                  <a:pt x="0" y="2284107"/>
                </a:cubicBezTo>
                <a:cubicBezTo>
                  <a:pt x="-113991" y="1718065"/>
                  <a:pt x="28059" y="1012952"/>
                  <a:pt x="0" y="0"/>
                </a:cubicBezTo>
                <a:close/>
              </a:path>
            </a:pathLst>
          </a:cu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0063010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</a:rPr>
              <a:t>Example: </a:t>
            </a:r>
            <a:r>
              <a:rPr lang="en-US" sz="4000" b="1" dirty="0"/>
              <a:t>2. COPPER</a:t>
            </a:r>
            <a:r>
              <a:rPr lang="en-US" sz="4000" b="1" dirty="0">
                <a:sym typeface="Wingdings" panose="05000000000000000000" pitchFamily="2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a.  2Cu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S(s) + 3O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(g) + Heat </a:t>
            </a: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 2Cu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O(s)  + 2SO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(g)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			</a:t>
            </a:r>
            <a:r>
              <a:rPr lang="en-US" sz="2400" dirty="0">
                <a:solidFill>
                  <a:srgbClr val="0070C0"/>
                </a:solidFill>
              </a:rPr>
              <a:t>(cuprous oxide/copper oxide)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b. </a:t>
            </a: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2Cu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O(s) + Cu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S + </a:t>
            </a:r>
            <a:r>
              <a:rPr lang="en-US" sz="2400" dirty="0">
                <a:solidFill>
                  <a:schemeClr val="accent5"/>
                </a:solidFill>
                <a:sym typeface="Wingdings" panose="05000000000000000000" pitchFamily="2" charset="2"/>
              </a:rPr>
              <a:t>Heat  6Cu(s) + SO</a:t>
            </a:r>
            <a:r>
              <a:rPr lang="en-US" sz="2400" baseline="-25000" dirty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(g)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758" y="3353980"/>
            <a:ext cx="8027026" cy="2365993"/>
          </a:xfrm>
          <a:custGeom>
            <a:avLst/>
            <a:gdLst>
              <a:gd name="csX0" fmla="*/ 0 w 8027026"/>
              <a:gd name="csY0" fmla="*/ 394340 h 2365993"/>
              <a:gd name="csX1" fmla="*/ 394340 w 8027026"/>
              <a:gd name="csY1" fmla="*/ 0 h 2365993"/>
              <a:gd name="csX2" fmla="*/ 7632686 w 8027026"/>
              <a:gd name="csY2" fmla="*/ 0 h 2365993"/>
              <a:gd name="csX3" fmla="*/ 8027026 w 8027026"/>
              <a:gd name="csY3" fmla="*/ 394340 h 2365993"/>
              <a:gd name="csX4" fmla="*/ 8027026 w 8027026"/>
              <a:gd name="csY4" fmla="*/ 1971653 h 2365993"/>
              <a:gd name="csX5" fmla="*/ 7632686 w 8027026"/>
              <a:gd name="csY5" fmla="*/ 2365993 h 2365993"/>
              <a:gd name="csX6" fmla="*/ 394340 w 8027026"/>
              <a:gd name="csY6" fmla="*/ 2365993 h 2365993"/>
              <a:gd name="csX7" fmla="*/ 0 w 8027026"/>
              <a:gd name="csY7" fmla="*/ 1971653 h 2365993"/>
              <a:gd name="csX8" fmla="*/ 0 w 8027026"/>
              <a:gd name="csY8" fmla="*/ 394340 h 23659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027026" h="2365993" extrusionOk="0">
                <a:moveTo>
                  <a:pt x="0" y="394340"/>
                </a:moveTo>
                <a:cubicBezTo>
                  <a:pt x="8479" y="171744"/>
                  <a:pt x="203383" y="-8090"/>
                  <a:pt x="394340" y="0"/>
                </a:cubicBezTo>
                <a:cubicBezTo>
                  <a:pt x="3033210" y="-119415"/>
                  <a:pt x="5337584" y="110355"/>
                  <a:pt x="7632686" y="0"/>
                </a:cubicBezTo>
                <a:cubicBezTo>
                  <a:pt x="7834478" y="-16302"/>
                  <a:pt x="8024086" y="172727"/>
                  <a:pt x="8027026" y="394340"/>
                </a:cubicBezTo>
                <a:cubicBezTo>
                  <a:pt x="8151347" y="824840"/>
                  <a:pt x="7972624" y="1499665"/>
                  <a:pt x="8027026" y="1971653"/>
                </a:cubicBezTo>
                <a:cubicBezTo>
                  <a:pt x="8015137" y="2184114"/>
                  <a:pt x="7891978" y="2355179"/>
                  <a:pt x="7632686" y="2365993"/>
                </a:cubicBezTo>
                <a:cubicBezTo>
                  <a:pt x="6760900" y="2336369"/>
                  <a:pt x="1990156" y="2425353"/>
                  <a:pt x="394340" y="2365993"/>
                </a:cubicBezTo>
                <a:cubicBezTo>
                  <a:pt x="171122" y="2375320"/>
                  <a:pt x="-24829" y="2192069"/>
                  <a:pt x="0" y="1971653"/>
                </a:cubicBezTo>
                <a:cubicBezTo>
                  <a:pt x="-10144" y="1483301"/>
                  <a:pt x="-110997" y="1175049"/>
                  <a:pt x="0" y="39434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284067696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USES OF COPPER: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1. Electric wire and motors.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2. In plumbing and in cookware.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3. Roofing etc.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813" y="3254270"/>
            <a:ext cx="2648218" cy="2558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13" y="248881"/>
            <a:ext cx="2728645" cy="2728645"/>
          </a:xfrm>
          <a:prstGeom prst="rect">
            <a:avLst/>
          </a:prstGeom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4C172A76-7279-064B-0C89-8178D4DA53BD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14063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803853"/>
            <a:ext cx="10341429" cy="445543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Ex: </a:t>
            </a:r>
            <a:r>
              <a:rPr lang="en-US" sz="2400" dirty="0">
                <a:solidFill>
                  <a:srgbClr val="00B0F0"/>
                </a:solidFill>
              </a:rPr>
              <a:t>Ferrous (Fe), Zinc (Zn), Lead (Pb) </a:t>
            </a:r>
            <a:r>
              <a:rPr lang="en-US" sz="2400" dirty="0"/>
              <a:t>etc. </a:t>
            </a:r>
            <a:r>
              <a:rPr lang="en-US" sz="2400" dirty="0">
                <a:sym typeface="Wingdings" panose="05000000000000000000" pitchFamily="2" charset="2"/>
              </a:rPr>
              <a:t> are usually present in sulphides / carbonates in nature.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Ex: 1  Zinc ore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a.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Roasting</a:t>
            </a:r>
            <a:r>
              <a:rPr lang="en-US" sz="2400" dirty="0">
                <a:sym typeface="Wingdings" panose="05000000000000000000" pitchFamily="2" charset="2"/>
              </a:rPr>
              <a:t>: 	2ZnS(s) + 3O</a:t>
            </a:r>
            <a:r>
              <a:rPr lang="en-US" sz="2400" baseline="-25000" dirty="0"/>
              <a:t>2</a:t>
            </a:r>
            <a:r>
              <a:rPr lang="en-US" sz="2400" dirty="0"/>
              <a:t>(g) + Heat </a:t>
            </a:r>
            <a:r>
              <a:rPr lang="en-US" sz="2400" dirty="0">
                <a:sym typeface="Wingdings" panose="05000000000000000000" pitchFamily="2" charset="2"/>
              </a:rPr>
              <a:t> 2ZnO(s) + 2SO</a:t>
            </a:r>
            <a:r>
              <a:rPr lang="en-US" sz="2400" baseline="-25000" dirty="0"/>
              <a:t>2</a:t>
            </a:r>
            <a:r>
              <a:rPr lang="en-US" sz="2400" dirty="0"/>
              <a:t>(g)</a:t>
            </a:r>
          </a:p>
          <a:p>
            <a:pPr marL="0" indent="0">
              <a:buNone/>
            </a:pPr>
            <a:r>
              <a:rPr lang="en-US" sz="2400" dirty="0"/>
              <a:t>	b. </a:t>
            </a:r>
            <a:r>
              <a:rPr lang="en-US" sz="2400" dirty="0">
                <a:solidFill>
                  <a:srgbClr val="FFFF00"/>
                </a:solidFill>
              </a:rPr>
              <a:t>Calcination</a:t>
            </a:r>
            <a:r>
              <a:rPr lang="en-US" sz="2400" dirty="0"/>
              <a:t>:    ZnCO</a:t>
            </a:r>
            <a:r>
              <a:rPr lang="en-US" sz="2400" baseline="-25000" dirty="0"/>
              <a:t>3</a:t>
            </a:r>
            <a:r>
              <a:rPr lang="en-US" sz="2400" dirty="0"/>
              <a:t>(s) + heat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ZnO</a:t>
            </a:r>
            <a:r>
              <a:rPr lang="en-US" sz="2400" dirty="0">
                <a:sym typeface="Wingdings" panose="05000000000000000000" pitchFamily="2" charset="2"/>
              </a:rPr>
              <a:t>(s) + CO</a:t>
            </a:r>
            <a:r>
              <a:rPr lang="en-US" sz="2400" baseline="-25000" dirty="0"/>
              <a:t>2</a:t>
            </a:r>
            <a:r>
              <a:rPr lang="en-US" sz="2400" dirty="0"/>
              <a:t>(g)</a:t>
            </a:r>
          </a:p>
          <a:p>
            <a:pPr marL="0" indent="0">
              <a:buNone/>
            </a:pPr>
            <a:r>
              <a:rPr lang="en-US" sz="2400" dirty="0"/>
              <a:t>	c. </a:t>
            </a:r>
            <a:r>
              <a:rPr lang="en-US" sz="2400" dirty="0">
                <a:solidFill>
                  <a:srgbClr val="92D050"/>
                </a:solidFill>
              </a:rPr>
              <a:t>Reduction</a:t>
            </a:r>
            <a:r>
              <a:rPr lang="en-US" sz="2400" dirty="0"/>
              <a:t>: 	</a:t>
            </a:r>
            <a:r>
              <a:rPr lang="en-US" sz="2400" dirty="0" err="1"/>
              <a:t>ZnO</a:t>
            </a:r>
            <a:r>
              <a:rPr lang="en-US" sz="2400" dirty="0"/>
              <a:t>(s) + C(s) </a:t>
            </a:r>
            <a:r>
              <a:rPr lang="en-US" sz="2400" dirty="0">
                <a:sym typeface="Wingdings" panose="05000000000000000000" pitchFamily="2" charset="2"/>
              </a:rPr>
              <a:t> Zn(s) + CO</a:t>
            </a:r>
            <a:r>
              <a:rPr lang="en-US" sz="2400" baseline="-25000" dirty="0"/>
              <a:t>2</a:t>
            </a:r>
            <a:r>
              <a:rPr lang="en-US" sz="2400" dirty="0"/>
              <a:t>(g)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*Using highly reactive metals as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reducing agent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to displace lower reactive metals.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ex: x. 	3MnO</a:t>
            </a:r>
            <a:r>
              <a:rPr lang="en-US" sz="2400" baseline="-25000" dirty="0"/>
              <a:t>2</a:t>
            </a:r>
            <a:r>
              <a:rPr lang="en-US" sz="2400" dirty="0"/>
              <a:t>(s) + </a:t>
            </a:r>
            <a:r>
              <a:rPr lang="en-US" sz="2400" dirty="0">
                <a:solidFill>
                  <a:srgbClr val="FF0000"/>
                </a:solidFill>
              </a:rPr>
              <a:t>4Al(s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 3Mn(l) + 2Al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(s) + Heat</a:t>
            </a:r>
          </a:p>
          <a:p>
            <a:pPr marL="0" indent="0">
              <a:buNone/>
            </a:pPr>
            <a:r>
              <a:rPr lang="en-US" sz="2400" dirty="0"/>
              <a:t>	      y.	Fe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(s) + </a:t>
            </a:r>
            <a:r>
              <a:rPr lang="en-US" sz="2400" dirty="0">
                <a:solidFill>
                  <a:srgbClr val="FF0000"/>
                </a:solidFill>
              </a:rPr>
              <a:t>2Al(s</a:t>
            </a:r>
            <a:r>
              <a:rPr lang="en-US" sz="2400" dirty="0"/>
              <a:t>) </a:t>
            </a:r>
            <a:r>
              <a:rPr lang="en-US" sz="2400" dirty="0">
                <a:sym typeface="Wingdings" panose="05000000000000000000" pitchFamily="2" charset="2"/>
              </a:rPr>
              <a:t> 2Fe(l) +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(s) + Heat</a:t>
            </a:r>
          </a:p>
        </p:txBody>
      </p:sp>
      <p:sp>
        <p:nvSpPr>
          <p:cNvPr id="4" name="Up Ribbon 3"/>
          <p:cNvSpPr/>
          <p:nvPr/>
        </p:nvSpPr>
        <p:spPr>
          <a:xfrm>
            <a:off x="113155" y="201300"/>
            <a:ext cx="11969988" cy="1200350"/>
          </a:xfrm>
          <a:prstGeom prst="ribbon2">
            <a:avLst>
              <a:gd name="adj1" fmla="val 16667"/>
              <a:gd name="adj2" fmla="val 738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H.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Extraction of metals in middle of reactivity series.</a:t>
            </a: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229CC0C7-460C-A86A-F5DC-B7313DE7639A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14881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72" y="1866569"/>
            <a:ext cx="6872785" cy="4351338"/>
          </a:xfrm>
        </p:spPr>
        <p:txBody>
          <a:bodyPr/>
          <a:lstStyle/>
          <a:p>
            <a:r>
              <a:rPr lang="en-US" dirty="0"/>
              <a:t>Ex: </a:t>
            </a:r>
            <a:r>
              <a:rPr lang="en-US" dirty="0">
                <a:solidFill>
                  <a:srgbClr val="00B0F0"/>
                </a:solidFill>
              </a:rPr>
              <a:t>Sodium (Na), Magnesium(Mg), Calcium(Ca) </a:t>
            </a:r>
            <a:r>
              <a:rPr lang="en-US" dirty="0"/>
              <a:t>are obtained by electrolysis of their molten chlorides.</a:t>
            </a:r>
          </a:p>
          <a:p>
            <a:r>
              <a:rPr lang="en-US" dirty="0"/>
              <a:t>Metals get deposited at the </a:t>
            </a:r>
            <a:r>
              <a:rPr lang="en-US" dirty="0">
                <a:solidFill>
                  <a:srgbClr val="FF0000"/>
                </a:solidFill>
              </a:rPr>
              <a:t>cathode (-vely charged electrode) </a:t>
            </a:r>
            <a:r>
              <a:rPr lang="en-US" dirty="0"/>
              <a:t>where as chlorine is collected at the </a:t>
            </a:r>
            <a:r>
              <a:rPr lang="en-US" dirty="0">
                <a:solidFill>
                  <a:srgbClr val="FFFF00"/>
                </a:solidFill>
              </a:rPr>
              <a:t>anode (+vely charged electrode)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92D050"/>
                </a:solidFill>
              </a:rPr>
              <a:t>Reaction:	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At cathode </a:t>
            </a:r>
            <a:r>
              <a:rPr lang="en-US" dirty="0"/>
              <a:t>= Na</a:t>
            </a:r>
            <a:r>
              <a:rPr lang="en-US" baseline="30000" dirty="0"/>
              <a:t>+</a:t>
            </a:r>
            <a:r>
              <a:rPr lang="en-US" dirty="0"/>
              <a:t> + 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Na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		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At Anode </a:t>
            </a:r>
            <a:r>
              <a:rPr lang="en-US" dirty="0">
                <a:sym typeface="Wingdings" panose="05000000000000000000" pitchFamily="2" charset="2"/>
              </a:rPr>
              <a:t>= 2Cl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Cl</a:t>
            </a:r>
            <a:r>
              <a:rPr lang="en-US" baseline="-25000" dirty="0"/>
              <a:t>2</a:t>
            </a:r>
            <a:r>
              <a:rPr lang="en-US" dirty="0"/>
              <a:t> + 2e</a:t>
            </a:r>
            <a:r>
              <a:rPr lang="en-US" baseline="30000" dirty="0"/>
              <a:t>-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113155" y="201300"/>
            <a:ext cx="11923602" cy="1200350"/>
          </a:xfrm>
          <a:prstGeom prst="ribbon2">
            <a:avLst>
              <a:gd name="adj1" fmla="val 16667"/>
              <a:gd name="adj2" fmla="val 738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I.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Extraction of metals of top reactivity series.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257" y="1866569"/>
            <a:ext cx="4762500" cy="411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DA31A1BB-61BE-F75E-6CD4-4D215609FD22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1856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97" y="2289264"/>
            <a:ext cx="2261353" cy="4351338"/>
          </a:xfrm>
        </p:spPr>
        <p:txBody>
          <a:bodyPr>
            <a:normAutofit/>
          </a:bodyPr>
          <a:lstStyle/>
          <a:p>
            <a:r>
              <a:rPr lang="en-US" sz="2000" dirty="0"/>
              <a:t>Refining is basically done to remove any impurities that may have remained along the extracted metal.</a:t>
            </a:r>
          </a:p>
          <a:p>
            <a:r>
              <a:rPr lang="en-US" sz="2000" dirty="0"/>
              <a:t>Most common method used is electrolytic refining.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Up Ribbon 3"/>
          <p:cNvSpPr/>
          <p:nvPr/>
        </p:nvSpPr>
        <p:spPr>
          <a:xfrm>
            <a:off x="217714" y="217398"/>
            <a:ext cx="11813397" cy="1200350"/>
          </a:xfrm>
          <a:prstGeom prst="ribbon2">
            <a:avLst>
              <a:gd name="adj1" fmla="val 16667"/>
              <a:gd name="adj2" fmla="val 738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C000"/>
                </a:solidFill>
                <a:latin typeface="Agency FB" panose="020B0503020202020204" pitchFamily="34" charset="0"/>
              </a:rPr>
              <a:t>J.</a:t>
            </a:r>
            <a:r>
              <a:rPr lang="en-US" sz="4800" b="1" dirty="0">
                <a:solidFill>
                  <a:srgbClr val="FFC000"/>
                </a:solidFill>
                <a:latin typeface="Agency FB" panose="020B0503020202020204" pitchFamily="34" charset="0"/>
              </a:rPr>
              <a:t> Refining of metals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48191" y="2041457"/>
            <a:ext cx="44829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@Anode: </a:t>
            </a:r>
            <a:r>
              <a:rPr lang="en-US" sz="2400" dirty="0"/>
              <a:t>impure copper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@Cathode: </a:t>
            </a:r>
            <a:r>
              <a:rPr lang="en-US" sz="2400" dirty="0"/>
              <a:t>Strip of pure copper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/>
                </a:solidFill>
              </a:rPr>
              <a:t>In Electrolyte: </a:t>
            </a:r>
            <a:r>
              <a:rPr lang="en-US" sz="2400" dirty="0"/>
              <a:t>solution of acidified copper sulphate. </a:t>
            </a:r>
          </a:p>
          <a:p>
            <a:r>
              <a:rPr lang="en-US" sz="2400" dirty="0"/>
              <a:t>On passing the current through electrolyte, the impure metal from anode dissolves into the electrolyte.</a:t>
            </a:r>
          </a:p>
          <a:p>
            <a:r>
              <a:rPr lang="en-US" sz="2400" dirty="0"/>
              <a:t>An equivalent amount of pure metal from the electrolyte is deposited at the cathode.</a:t>
            </a:r>
          </a:p>
          <a:p>
            <a:r>
              <a:rPr lang="en-US" sz="2400" dirty="0"/>
              <a:t>The insoluble impurities settle down at the bottom of the anode and is called </a:t>
            </a:r>
            <a:r>
              <a:rPr lang="en-US" sz="2400" dirty="0">
                <a:solidFill>
                  <a:srgbClr val="FF0000"/>
                </a:solidFill>
              </a:rPr>
              <a:t>‘Anode mud’.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74" y="1825790"/>
            <a:ext cx="4551861" cy="415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9D699ED2-83D7-43D8-4862-EEAD0810D2F1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25242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Blank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C74ABD-9016-A3D0-335F-1B71F9F5C3D0}"/>
              </a:ext>
            </a:extLst>
          </p:cNvPr>
          <p:cNvSpPr/>
          <p:nvPr/>
        </p:nvSpPr>
        <p:spPr>
          <a:xfrm>
            <a:off x="4345859" y="2274838"/>
            <a:ext cx="1661993" cy="2308324"/>
          </a:xfrm>
          <a:prstGeom prst="actionButtonBlank">
            <a:avLst/>
          </a:prstGeom>
          <a:solidFill>
            <a:schemeClr val="bg1">
              <a:alpha val="75000"/>
            </a:schemeClr>
          </a:solidFill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Metals</a:t>
            </a:r>
          </a:p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And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1520CA-2801-4315-6FC6-59C2BA9AE85A}"/>
              </a:ext>
            </a:extLst>
          </p:cNvPr>
          <p:cNvSpPr/>
          <p:nvPr/>
        </p:nvSpPr>
        <p:spPr>
          <a:xfrm>
            <a:off x="6007852" y="2274838"/>
            <a:ext cx="1661993" cy="2308324"/>
          </a:xfrm>
          <a:prstGeom prst="rect">
            <a:avLst/>
          </a:prstGeom>
          <a:solidFill>
            <a:srgbClr val="FFC000">
              <a:alpha val="19000"/>
            </a:srgbClr>
          </a:solidFill>
        </p:spPr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Non Metals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3DADDFC4-2380-1C51-449D-6A4584838923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15604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29" y="1930987"/>
            <a:ext cx="2069278" cy="38925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2400" dirty="0"/>
              <a:t>It is the conversion of refined metals into rust due to the exposure of moist air (O</a:t>
            </a:r>
            <a:r>
              <a:rPr lang="en-US" sz="2400" baseline="-25000" dirty="0"/>
              <a:t>2</a:t>
            </a:r>
            <a:r>
              <a:rPr lang="en-US" sz="2400" dirty="0"/>
              <a:t> or CO</a:t>
            </a:r>
            <a:r>
              <a:rPr lang="en-US" sz="2400" baseline="-25000" dirty="0"/>
              <a:t>2</a:t>
            </a:r>
            <a:r>
              <a:rPr lang="en-US" sz="2400" dirty="0"/>
              <a:t>) for a long period of time.</a:t>
            </a:r>
          </a:p>
        </p:txBody>
      </p:sp>
      <p:sp>
        <p:nvSpPr>
          <p:cNvPr id="4" name="Up Ribbon 3"/>
          <p:cNvSpPr/>
          <p:nvPr/>
        </p:nvSpPr>
        <p:spPr>
          <a:xfrm>
            <a:off x="185057" y="161132"/>
            <a:ext cx="11821885" cy="1200350"/>
          </a:xfrm>
          <a:prstGeom prst="ribbon2">
            <a:avLst>
              <a:gd name="adj1" fmla="val 16667"/>
              <a:gd name="adj2" fmla="val 7380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C000"/>
                </a:solidFill>
                <a:latin typeface="Agency FB" panose="020B0503020202020204" pitchFamily="34" charset="0"/>
              </a:rPr>
              <a:t>K. Corrosion </a:t>
            </a:r>
            <a:endParaRPr lang="en-US" sz="4800" b="1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15381"/>
              </p:ext>
            </p:extLst>
          </p:nvPr>
        </p:nvGraphicFramePr>
        <p:xfrm>
          <a:off x="2700395" y="1579546"/>
          <a:ext cx="9126776" cy="459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8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051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METAL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CHANGE IN COLOUR WHEN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EXPOSED TO AIR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 OF THE SUBSTANCE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solidFill>
                            <a:schemeClr val="bg1"/>
                          </a:solidFill>
                        </a:rPr>
                        <a:t>IMAGE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Silver</a:t>
                      </a:r>
                      <a:r>
                        <a:rPr lang="en-US" baseline="0" dirty="0"/>
                        <a:t> (Ag)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aseline="0" dirty="0"/>
                        <a:t>With O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Silver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sulphide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Ag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Copper</a:t>
                      </a:r>
                      <a:r>
                        <a:rPr lang="en-US" baseline="0" dirty="0"/>
                        <a:t> (Cu)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aseline="0" dirty="0"/>
                        <a:t>With CO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Green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Copper carbonate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(OH)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Iron/ferrous (Fe)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/>
                        <a:t>With</a:t>
                      </a:r>
                      <a:r>
                        <a:rPr lang="en-US" baseline="0" dirty="0"/>
                        <a:t> O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Brown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Ferrous oxide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442" y="2821217"/>
            <a:ext cx="3335695" cy="1056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442" y="3940650"/>
            <a:ext cx="3335695" cy="1065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441" y="5108359"/>
            <a:ext cx="3335695" cy="992702"/>
          </a:xfrm>
          <a:prstGeom prst="rect">
            <a:avLst/>
          </a:prstGeom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457398D3-882A-16CB-FA53-550FB178CCDC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3366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97" y="2905963"/>
            <a:ext cx="1879242" cy="608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1. Painting </a:t>
            </a:r>
          </a:p>
        </p:txBody>
      </p:sp>
      <p:sp>
        <p:nvSpPr>
          <p:cNvPr id="4" name="Up Ribbon 3"/>
          <p:cNvSpPr/>
          <p:nvPr/>
        </p:nvSpPr>
        <p:spPr>
          <a:xfrm>
            <a:off x="218942" y="227262"/>
            <a:ext cx="11744458" cy="1200350"/>
          </a:xfrm>
          <a:prstGeom prst="ribbon2">
            <a:avLst>
              <a:gd name="adj1" fmla="val 16667"/>
              <a:gd name="adj2" fmla="val 73802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ptos" panose="020B0004020202020204" pitchFamily="34" charset="0"/>
              </a:rPr>
              <a:t>How to prevent corrosion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ptos" panose="020B00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0654" y="2517353"/>
            <a:ext cx="1879242" cy="60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2. Oiling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56713" y="1825625"/>
            <a:ext cx="4055772" cy="2677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3. Galvanization: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ym typeface="Wingdings" panose="05000000000000000000" pitchFamily="2" charset="2"/>
              </a:rPr>
              <a:t> It is the method of protecting steel &amp; iron from rusting by coating them with a thin layer of zinc (Zn)</a:t>
            </a:r>
            <a:r>
              <a:rPr lang="en-US" sz="2400" dirty="0"/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10918" y="1619530"/>
            <a:ext cx="3212133" cy="43175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u="sng" dirty="0"/>
              <a:t>4. Alloys: </a:t>
            </a:r>
            <a:endParaRPr lang="en-US" sz="32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Alloys are homogenous mixture of 2 or more metals or a metal and a non-metal.</a:t>
            </a: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Examples:</a:t>
            </a:r>
          </a:p>
          <a:p>
            <a:pPr marL="342900" indent="-342900">
              <a:buAutoNum type="alphaLcPeriod"/>
            </a:pPr>
            <a:r>
              <a:rPr lang="en-US" sz="1800" dirty="0">
                <a:sym typeface="Wingdings" panose="05000000000000000000" pitchFamily="2" charset="2"/>
              </a:rPr>
              <a:t>Steel  Iron + Nickel + Chromium</a:t>
            </a:r>
          </a:p>
          <a:p>
            <a:pPr marL="342900" indent="-342900">
              <a:buAutoNum type="alphaLcPeriod"/>
            </a:pPr>
            <a:r>
              <a:rPr lang="en-US" sz="1800" dirty="0">
                <a:sym typeface="Wingdings" panose="05000000000000000000" pitchFamily="2" charset="2"/>
              </a:rPr>
              <a:t>Brass  Cu + Zn </a:t>
            </a:r>
          </a:p>
          <a:p>
            <a:pPr marL="342900" indent="-342900">
              <a:buAutoNum type="alphaLcPeriod"/>
            </a:pPr>
            <a:r>
              <a:rPr lang="en-US" sz="1800" dirty="0">
                <a:sym typeface="Wingdings" panose="05000000000000000000" pitchFamily="2" charset="2"/>
              </a:rPr>
              <a:t>Bronze  Cu + Sn (tin)</a:t>
            </a:r>
          </a:p>
          <a:p>
            <a:pPr marL="342900" indent="-342900">
              <a:buAutoNum type="alphaLcPeriod"/>
            </a:pPr>
            <a:r>
              <a:rPr lang="en-US" sz="1800" dirty="0">
                <a:sym typeface="Wingdings" panose="05000000000000000000" pitchFamily="2" charset="2"/>
              </a:rPr>
              <a:t>Solder  Pb (Lead) + Sn</a:t>
            </a: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10" y="3506835"/>
            <a:ext cx="2050263" cy="3138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84" y="3111075"/>
            <a:ext cx="2332919" cy="35196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6712" y="4005107"/>
            <a:ext cx="3796818" cy="26403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00B5BD-8F1F-9B0D-8A67-970C3296C288}"/>
              </a:ext>
            </a:extLst>
          </p:cNvPr>
          <p:cNvSpPr/>
          <p:nvPr/>
        </p:nvSpPr>
        <p:spPr>
          <a:xfrm>
            <a:off x="8910918" y="6143223"/>
            <a:ext cx="3281082" cy="714777"/>
          </a:xfrm>
          <a:custGeom>
            <a:avLst/>
            <a:gdLst>
              <a:gd name="csX0" fmla="*/ 0 w 3281082"/>
              <a:gd name="csY0" fmla="*/ 0 h 714777"/>
              <a:gd name="csX1" fmla="*/ 656216 w 3281082"/>
              <a:gd name="csY1" fmla="*/ 0 h 714777"/>
              <a:gd name="csX2" fmla="*/ 1312433 w 3281082"/>
              <a:gd name="csY2" fmla="*/ 0 h 714777"/>
              <a:gd name="csX3" fmla="*/ 1903028 w 3281082"/>
              <a:gd name="csY3" fmla="*/ 0 h 714777"/>
              <a:gd name="csX4" fmla="*/ 2493622 w 3281082"/>
              <a:gd name="csY4" fmla="*/ 0 h 714777"/>
              <a:gd name="csX5" fmla="*/ 3281082 w 3281082"/>
              <a:gd name="csY5" fmla="*/ 0 h 714777"/>
              <a:gd name="csX6" fmla="*/ 3281082 w 3281082"/>
              <a:gd name="csY6" fmla="*/ 364536 h 714777"/>
              <a:gd name="csX7" fmla="*/ 3281082 w 3281082"/>
              <a:gd name="csY7" fmla="*/ 714777 h 714777"/>
              <a:gd name="csX8" fmla="*/ 2559244 w 3281082"/>
              <a:gd name="csY8" fmla="*/ 714777 h 714777"/>
              <a:gd name="csX9" fmla="*/ 1935838 w 3281082"/>
              <a:gd name="csY9" fmla="*/ 714777 h 714777"/>
              <a:gd name="csX10" fmla="*/ 1279622 w 3281082"/>
              <a:gd name="csY10" fmla="*/ 714777 h 714777"/>
              <a:gd name="csX11" fmla="*/ 689027 w 3281082"/>
              <a:gd name="csY11" fmla="*/ 714777 h 714777"/>
              <a:gd name="csX12" fmla="*/ 0 w 3281082"/>
              <a:gd name="csY12" fmla="*/ 714777 h 714777"/>
              <a:gd name="csX13" fmla="*/ 0 w 3281082"/>
              <a:gd name="csY13" fmla="*/ 343093 h 714777"/>
              <a:gd name="csX14" fmla="*/ 0 w 3281082"/>
              <a:gd name="csY14" fmla="*/ 0 h 7147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281082" h="714777" extrusionOk="0">
                <a:moveTo>
                  <a:pt x="0" y="0"/>
                </a:moveTo>
                <a:cubicBezTo>
                  <a:pt x="268100" y="3050"/>
                  <a:pt x="426930" y="2856"/>
                  <a:pt x="656216" y="0"/>
                </a:cubicBezTo>
                <a:cubicBezTo>
                  <a:pt x="885502" y="-2856"/>
                  <a:pt x="1008939" y="-8478"/>
                  <a:pt x="1312433" y="0"/>
                </a:cubicBezTo>
                <a:cubicBezTo>
                  <a:pt x="1615927" y="8478"/>
                  <a:pt x="1708933" y="3472"/>
                  <a:pt x="1903028" y="0"/>
                </a:cubicBezTo>
                <a:cubicBezTo>
                  <a:pt x="2097123" y="-3472"/>
                  <a:pt x="2257638" y="-22243"/>
                  <a:pt x="2493622" y="0"/>
                </a:cubicBezTo>
                <a:cubicBezTo>
                  <a:pt x="2729606" y="22243"/>
                  <a:pt x="2929794" y="-15103"/>
                  <a:pt x="3281082" y="0"/>
                </a:cubicBezTo>
                <a:cubicBezTo>
                  <a:pt x="3273722" y="156246"/>
                  <a:pt x="3266579" y="275889"/>
                  <a:pt x="3281082" y="364536"/>
                </a:cubicBezTo>
                <a:cubicBezTo>
                  <a:pt x="3295585" y="453183"/>
                  <a:pt x="3265488" y="540224"/>
                  <a:pt x="3281082" y="714777"/>
                </a:cubicBezTo>
                <a:cubicBezTo>
                  <a:pt x="2947726" y="732452"/>
                  <a:pt x="2820041" y="705148"/>
                  <a:pt x="2559244" y="714777"/>
                </a:cubicBezTo>
                <a:cubicBezTo>
                  <a:pt x="2298447" y="724406"/>
                  <a:pt x="2064249" y="741282"/>
                  <a:pt x="1935838" y="714777"/>
                </a:cubicBezTo>
                <a:cubicBezTo>
                  <a:pt x="1807427" y="688272"/>
                  <a:pt x="1566633" y="693979"/>
                  <a:pt x="1279622" y="714777"/>
                </a:cubicBezTo>
                <a:cubicBezTo>
                  <a:pt x="992611" y="735575"/>
                  <a:pt x="827387" y="741618"/>
                  <a:pt x="689027" y="714777"/>
                </a:cubicBezTo>
                <a:cubicBezTo>
                  <a:pt x="550667" y="687936"/>
                  <a:pt x="336148" y="683232"/>
                  <a:pt x="0" y="714777"/>
                </a:cubicBezTo>
                <a:cubicBezTo>
                  <a:pt x="11292" y="562481"/>
                  <a:pt x="-5531" y="419867"/>
                  <a:pt x="0" y="343093"/>
                </a:cubicBezTo>
                <a:cubicBezTo>
                  <a:pt x="5531" y="266319"/>
                  <a:pt x="12983" y="8731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8694556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/>
              <a:t>Created by: </a:t>
            </a:r>
            <a:r>
              <a:rPr lang="en-US" sz="1600" dirty="0"/>
              <a:t>Tenzin Kalden, RangJong</a:t>
            </a:r>
          </a:p>
          <a:p>
            <a:pPr algn="r"/>
            <a:r>
              <a:rPr lang="en-US" sz="1600" dirty="0"/>
              <a:t>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20452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7AB75-D9FA-A7AA-C3FF-ACFC1EA844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89516" l="6513" r="96608">
                        <a14:foregroundMark x1="7191" y1="22581" x2="6649" y2="46774"/>
                        <a14:foregroundMark x1="20760" y1="33871" x2="18996" y2="40323"/>
                        <a14:foregroundMark x1="32972" y1="35484" x2="32972" y2="41935"/>
                        <a14:foregroundMark x1="59837" y1="26613" x2="59294" y2="35484"/>
                        <a14:foregroundMark x1="72863" y1="35484" x2="72999" y2="41935"/>
                        <a14:foregroundMark x1="78969" y1="36290" x2="78969" y2="41935"/>
                        <a14:foregroundMark x1="90638" y1="36290" x2="90231" y2="45968"/>
                        <a14:foregroundMark x1="96744" y1="45968" x2="96336" y2="5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623" y="1879546"/>
            <a:ext cx="10578753" cy="38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502276" y="141668"/>
            <a:ext cx="11397804" cy="1468191"/>
          </a:xfrm>
          <a:custGeom>
            <a:avLst/>
            <a:gdLst>
              <a:gd name="csX0" fmla="*/ 0 w 11397804"/>
              <a:gd name="csY0" fmla="*/ 1468191 h 1468191"/>
              <a:gd name="csX1" fmla="*/ 2561542 w 11397804"/>
              <a:gd name="csY1" fmla="*/ 1468191 h 1468191"/>
              <a:gd name="csX2" fmla="*/ 2917723 w 11397804"/>
              <a:gd name="csY2" fmla="*/ 1407015 h 1468191"/>
              <a:gd name="csX3" fmla="*/ 2561542 w 11397804"/>
              <a:gd name="csY3" fmla="*/ 1345839 h 1468191"/>
              <a:gd name="csX4" fmla="*/ 1849180 w 11397804"/>
              <a:gd name="csY4" fmla="*/ 1345839 h 1468191"/>
              <a:gd name="csX5" fmla="*/ 1492999 w 11397804"/>
              <a:gd name="csY5" fmla="*/ 1284663 h 1468191"/>
              <a:gd name="csX6" fmla="*/ 1849180 w 11397804"/>
              <a:gd name="csY6" fmla="*/ 1223487 h 1468191"/>
              <a:gd name="csX7" fmla="*/ 9548624 w 11397804"/>
              <a:gd name="csY7" fmla="*/ 1223488 h 1468191"/>
              <a:gd name="csX8" fmla="*/ 9904805 w 11397804"/>
              <a:gd name="csY8" fmla="*/ 1284664 h 1468191"/>
              <a:gd name="csX9" fmla="*/ 9548624 w 11397804"/>
              <a:gd name="csY9" fmla="*/ 1345840 h 1468191"/>
              <a:gd name="csX10" fmla="*/ 8836262 w 11397804"/>
              <a:gd name="csY10" fmla="*/ 1345839 h 1468191"/>
              <a:gd name="csX11" fmla="*/ 8480081 w 11397804"/>
              <a:gd name="csY11" fmla="*/ 1407015 h 1468191"/>
              <a:gd name="csX12" fmla="*/ 8836262 w 11397804"/>
              <a:gd name="csY12" fmla="*/ 1468191 h 1468191"/>
              <a:gd name="csX13" fmla="*/ 11397804 w 11397804"/>
              <a:gd name="csY13" fmla="*/ 1468191 h 1468191"/>
              <a:gd name="csX14" fmla="*/ 9973079 w 11397804"/>
              <a:gd name="csY14" fmla="*/ 856447 h 1468191"/>
              <a:gd name="csX15" fmla="*/ 11397804 w 11397804"/>
              <a:gd name="csY15" fmla="*/ 244703 h 1468191"/>
              <a:gd name="csX16" fmla="*/ 9904806 w 11397804"/>
              <a:gd name="csY16" fmla="*/ 244703 h 1468191"/>
              <a:gd name="csX17" fmla="*/ 9904806 w 11397804"/>
              <a:gd name="csY17" fmla="*/ 61176 h 1468191"/>
              <a:gd name="csX18" fmla="*/ 9548625 w 11397804"/>
              <a:gd name="csY18" fmla="*/ 0 h 1468191"/>
              <a:gd name="csX19" fmla="*/ 1849180 w 11397804"/>
              <a:gd name="csY19" fmla="*/ 0 h 1468191"/>
              <a:gd name="csX20" fmla="*/ 1492999 w 11397804"/>
              <a:gd name="csY20" fmla="*/ 61176 h 1468191"/>
              <a:gd name="csX21" fmla="*/ 1492998 w 11397804"/>
              <a:gd name="csY21" fmla="*/ 244703 h 1468191"/>
              <a:gd name="csX22" fmla="*/ 0 w 11397804"/>
              <a:gd name="csY22" fmla="*/ 244703 h 1468191"/>
              <a:gd name="csX23" fmla="*/ 1424726 w 11397804"/>
              <a:gd name="csY23" fmla="*/ 856447 h 1468191"/>
              <a:gd name="csX24" fmla="*/ 0 w 11397804"/>
              <a:gd name="csY24" fmla="*/ 1468191 h 1468191"/>
              <a:gd name="csX0" fmla="*/ 2917724 w 11397804"/>
              <a:gd name="csY0" fmla="*/ 1407015 h 1468191"/>
              <a:gd name="csX1" fmla="*/ 2561543 w 11397804"/>
              <a:gd name="csY1" fmla="*/ 1345839 h 1468191"/>
              <a:gd name="csX2" fmla="*/ 1849180 w 11397804"/>
              <a:gd name="csY2" fmla="*/ 1345839 h 1468191"/>
              <a:gd name="csX3" fmla="*/ 1492999 w 11397804"/>
              <a:gd name="csY3" fmla="*/ 1284663 h 1468191"/>
              <a:gd name="csX4" fmla="*/ 1849180 w 11397804"/>
              <a:gd name="csY4" fmla="*/ 1223487 h 1468191"/>
              <a:gd name="csX5" fmla="*/ 2917724 w 11397804"/>
              <a:gd name="csY5" fmla="*/ 1223488 h 1468191"/>
              <a:gd name="csX6" fmla="*/ 2917724 w 11397804"/>
              <a:gd name="csY6" fmla="*/ 1407015 h 1468191"/>
              <a:gd name="csX7" fmla="*/ 8480080 w 11397804"/>
              <a:gd name="csY7" fmla="*/ 1407015 h 1468191"/>
              <a:gd name="csX8" fmla="*/ 8836261 w 11397804"/>
              <a:gd name="csY8" fmla="*/ 1345839 h 1468191"/>
              <a:gd name="csX9" fmla="*/ 9548624 w 11397804"/>
              <a:gd name="csY9" fmla="*/ 1345839 h 1468191"/>
              <a:gd name="csX10" fmla="*/ 9904805 w 11397804"/>
              <a:gd name="csY10" fmla="*/ 1284663 h 1468191"/>
              <a:gd name="csX11" fmla="*/ 9548624 w 11397804"/>
              <a:gd name="csY11" fmla="*/ 1223487 h 1468191"/>
              <a:gd name="csX12" fmla="*/ 8480080 w 11397804"/>
              <a:gd name="csY12" fmla="*/ 1223488 h 1468191"/>
              <a:gd name="csX13" fmla="*/ 8480080 w 11397804"/>
              <a:gd name="csY13" fmla="*/ 1407015 h 1468191"/>
              <a:gd name="csX0" fmla="*/ 0 w 11397804"/>
              <a:gd name="csY0" fmla="*/ 1468191 h 1468191"/>
              <a:gd name="csX1" fmla="*/ 1424726 w 11397804"/>
              <a:gd name="csY1" fmla="*/ 856447 h 1468191"/>
              <a:gd name="csX2" fmla="*/ 0 w 11397804"/>
              <a:gd name="csY2" fmla="*/ 244703 h 1468191"/>
              <a:gd name="csX3" fmla="*/ 1492998 w 11397804"/>
              <a:gd name="csY3" fmla="*/ 244703 h 1468191"/>
              <a:gd name="csX4" fmla="*/ 1492998 w 11397804"/>
              <a:gd name="csY4" fmla="*/ 61176 h 1468191"/>
              <a:gd name="csX5" fmla="*/ 1849179 w 11397804"/>
              <a:gd name="csY5" fmla="*/ 0 h 1468191"/>
              <a:gd name="csX6" fmla="*/ 9548624 w 11397804"/>
              <a:gd name="csY6" fmla="*/ 0 h 1468191"/>
              <a:gd name="csX7" fmla="*/ 9904805 w 11397804"/>
              <a:gd name="csY7" fmla="*/ 61176 h 1468191"/>
              <a:gd name="csX8" fmla="*/ 9904806 w 11397804"/>
              <a:gd name="csY8" fmla="*/ 244703 h 1468191"/>
              <a:gd name="csX9" fmla="*/ 9904806 w 11397804"/>
              <a:gd name="csY9" fmla="*/ 244703 h 1468191"/>
              <a:gd name="csX10" fmla="*/ 11397804 w 11397804"/>
              <a:gd name="csY10" fmla="*/ 244703 h 1468191"/>
              <a:gd name="csX11" fmla="*/ 9973079 w 11397804"/>
              <a:gd name="csY11" fmla="*/ 856447 h 1468191"/>
              <a:gd name="csX12" fmla="*/ 11397804 w 11397804"/>
              <a:gd name="csY12" fmla="*/ 1468191 h 1468191"/>
              <a:gd name="csX13" fmla="*/ 8836262 w 11397804"/>
              <a:gd name="csY13" fmla="*/ 1468191 h 1468191"/>
              <a:gd name="csX14" fmla="*/ 8480081 w 11397804"/>
              <a:gd name="csY14" fmla="*/ 1407015 h 1468191"/>
              <a:gd name="csX15" fmla="*/ 8836262 w 11397804"/>
              <a:gd name="csY15" fmla="*/ 1345839 h 1468191"/>
              <a:gd name="csX16" fmla="*/ 9548624 w 11397804"/>
              <a:gd name="csY16" fmla="*/ 1345839 h 1468191"/>
              <a:gd name="csX17" fmla="*/ 9904805 w 11397804"/>
              <a:gd name="csY17" fmla="*/ 1284663 h 1468191"/>
              <a:gd name="csX18" fmla="*/ 9548624 w 11397804"/>
              <a:gd name="csY18" fmla="*/ 1223487 h 1468191"/>
              <a:gd name="csX19" fmla="*/ 1849180 w 11397804"/>
              <a:gd name="csY19" fmla="*/ 1223488 h 1468191"/>
              <a:gd name="csX20" fmla="*/ 1492999 w 11397804"/>
              <a:gd name="csY20" fmla="*/ 1284664 h 1468191"/>
              <a:gd name="csX21" fmla="*/ 1849180 w 11397804"/>
              <a:gd name="csY21" fmla="*/ 1345840 h 1468191"/>
              <a:gd name="csX22" fmla="*/ 2561542 w 11397804"/>
              <a:gd name="csY22" fmla="*/ 1345839 h 1468191"/>
              <a:gd name="csX23" fmla="*/ 2917723 w 11397804"/>
              <a:gd name="csY23" fmla="*/ 1407015 h 1468191"/>
              <a:gd name="csX24" fmla="*/ 2561542 w 11397804"/>
              <a:gd name="csY24" fmla="*/ 1468191 h 1468191"/>
              <a:gd name="csX25" fmla="*/ 0 w 11397804"/>
              <a:gd name="csY25" fmla="*/ 1468191 h 1468191"/>
              <a:gd name="csX26" fmla="*/ 2917724 w 11397804"/>
              <a:gd name="csY26" fmla="*/ 1223488 h 1468191"/>
              <a:gd name="csX27" fmla="*/ 2917724 w 11397804"/>
              <a:gd name="csY27" fmla="*/ 1407015 h 1468191"/>
              <a:gd name="csX28" fmla="*/ 8480080 w 11397804"/>
              <a:gd name="csY28" fmla="*/ 1407015 h 1468191"/>
              <a:gd name="csX29" fmla="*/ 8480080 w 11397804"/>
              <a:gd name="csY29" fmla="*/ 1223488 h 1468191"/>
              <a:gd name="csX30" fmla="*/ 1492998 w 11397804"/>
              <a:gd name="csY30" fmla="*/ 1284663 h 1468191"/>
              <a:gd name="csX31" fmla="*/ 1492998 w 11397804"/>
              <a:gd name="csY31" fmla="*/ 244703 h 1468191"/>
              <a:gd name="csX32" fmla="*/ 9904806 w 11397804"/>
              <a:gd name="csY32" fmla="*/ 244703 h 1468191"/>
              <a:gd name="csX33" fmla="*/ 9904806 w 11397804"/>
              <a:gd name="csY33" fmla="*/ 1284663 h 14681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11397804" h="1468191" stroke="0" extrusionOk="0">
                <a:moveTo>
                  <a:pt x="0" y="1468191"/>
                </a:moveTo>
                <a:cubicBezTo>
                  <a:pt x="836947" y="1610431"/>
                  <a:pt x="1500092" y="1337176"/>
                  <a:pt x="2561542" y="1468191"/>
                </a:cubicBezTo>
                <a:cubicBezTo>
                  <a:pt x="2758310" y="1467051"/>
                  <a:pt x="2916339" y="1447008"/>
                  <a:pt x="2917723" y="1407015"/>
                </a:cubicBezTo>
                <a:cubicBezTo>
                  <a:pt x="2917679" y="1377712"/>
                  <a:pt x="2750927" y="1343543"/>
                  <a:pt x="2561542" y="1345839"/>
                </a:cubicBezTo>
                <a:cubicBezTo>
                  <a:pt x="2372000" y="1345928"/>
                  <a:pt x="2182494" y="1282412"/>
                  <a:pt x="1849180" y="1345839"/>
                </a:cubicBezTo>
                <a:cubicBezTo>
                  <a:pt x="1653127" y="1344885"/>
                  <a:pt x="1487799" y="1318927"/>
                  <a:pt x="1492999" y="1284663"/>
                </a:cubicBezTo>
                <a:cubicBezTo>
                  <a:pt x="1491558" y="1274523"/>
                  <a:pt x="1625201" y="1211229"/>
                  <a:pt x="1849180" y="1223487"/>
                </a:cubicBezTo>
                <a:cubicBezTo>
                  <a:pt x="3491469" y="1335124"/>
                  <a:pt x="6559540" y="1218325"/>
                  <a:pt x="9548624" y="1223488"/>
                </a:cubicBezTo>
                <a:cubicBezTo>
                  <a:pt x="9742260" y="1224022"/>
                  <a:pt x="9905068" y="1251484"/>
                  <a:pt x="9904805" y="1284664"/>
                </a:cubicBezTo>
                <a:cubicBezTo>
                  <a:pt x="9904909" y="1316396"/>
                  <a:pt x="9765570" y="1329430"/>
                  <a:pt x="9548624" y="1345840"/>
                </a:cubicBezTo>
                <a:cubicBezTo>
                  <a:pt x="9241992" y="1396928"/>
                  <a:pt x="9113149" y="1395381"/>
                  <a:pt x="8836262" y="1345839"/>
                </a:cubicBezTo>
                <a:cubicBezTo>
                  <a:pt x="8638110" y="1350839"/>
                  <a:pt x="8485736" y="1373149"/>
                  <a:pt x="8480081" y="1407015"/>
                </a:cubicBezTo>
                <a:cubicBezTo>
                  <a:pt x="8476508" y="1412918"/>
                  <a:pt x="8607679" y="1468975"/>
                  <a:pt x="8836262" y="1468191"/>
                </a:cubicBezTo>
                <a:cubicBezTo>
                  <a:pt x="9622064" y="1554811"/>
                  <a:pt x="10243549" y="1419539"/>
                  <a:pt x="11397804" y="1468191"/>
                </a:cubicBezTo>
                <a:cubicBezTo>
                  <a:pt x="11032203" y="1224879"/>
                  <a:pt x="10435688" y="993254"/>
                  <a:pt x="9973079" y="856447"/>
                </a:cubicBezTo>
                <a:cubicBezTo>
                  <a:pt x="10421725" y="706496"/>
                  <a:pt x="10943962" y="322954"/>
                  <a:pt x="11397804" y="244703"/>
                </a:cubicBezTo>
                <a:cubicBezTo>
                  <a:pt x="11245687" y="262969"/>
                  <a:pt x="10394326" y="289161"/>
                  <a:pt x="9904806" y="244703"/>
                </a:cubicBezTo>
                <a:cubicBezTo>
                  <a:pt x="9910894" y="207418"/>
                  <a:pt x="9910298" y="87645"/>
                  <a:pt x="9904806" y="61176"/>
                </a:cubicBezTo>
                <a:cubicBezTo>
                  <a:pt x="9909061" y="40907"/>
                  <a:pt x="9743996" y="1660"/>
                  <a:pt x="9548625" y="0"/>
                </a:cubicBezTo>
                <a:cubicBezTo>
                  <a:pt x="8456482" y="-49076"/>
                  <a:pt x="5464081" y="66362"/>
                  <a:pt x="1849180" y="0"/>
                </a:cubicBezTo>
                <a:cubicBezTo>
                  <a:pt x="1648099" y="-2892"/>
                  <a:pt x="1492584" y="26878"/>
                  <a:pt x="1492999" y="61176"/>
                </a:cubicBezTo>
                <a:cubicBezTo>
                  <a:pt x="1497454" y="123237"/>
                  <a:pt x="1492440" y="188541"/>
                  <a:pt x="1492998" y="244703"/>
                </a:cubicBezTo>
                <a:cubicBezTo>
                  <a:pt x="1242633" y="167401"/>
                  <a:pt x="281658" y="294657"/>
                  <a:pt x="0" y="244703"/>
                </a:cubicBezTo>
                <a:cubicBezTo>
                  <a:pt x="303265" y="444761"/>
                  <a:pt x="858885" y="614846"/>
                  <a:pt x="1424726" y="856447"/>
                </a:cubicBezTo>
                <a:cubicBezTo>
                  <a:pt x="800532" y="1033950"/>
                  <a:pt x="321732" y="1453361"/>
                  <a:pt x="0" y="1468191"/>
                </a:cubicBezTo>
                <a:close/>
              </a:path>
              <a:path w="11397804" h="1468191" fill="darkenLess" stroke="0" extrusionOk="0">
                <a:moveTo>
                  <a:pt x="2917724" y="1407015"/>
                </a:moveTo>
                <a:cubicBezTo>
                  <a:pt x="2782514" y="1382223"/>
                  <a:pt x="2740125" y="1355821"/>
                  <a:pt x="2561543" y="1345839"/>
                </a:cubicBezTo>
                <a:cubicBezTo>
                  <a:pt x="2270622" y="1328922"/>
                  <a:pt x="2081623" y="1317960"/>
                  <a:pt x="1849180" y="1345839"/>
                </a:cubicBezTo>
                <a:cubicBezTo>
                  <a:pt x="1654992" y="1339960"/>
                  <a:pt x="1490338" y="1320819"/>
                  <a:pt x="1492999" y="1284663"/>
                </a:cubicBezTo>
                <a:cubicBezTo>
                  <a:pt x="1491162" y="1273162"/>
                  <a:pt x="1646867" y="1224315"/>
                  <a:pt x="1849180" y="1223487"/>
                </a:cubicBezTo>
                <a:cubicBezTo>
                  <a:pt x="2249489" y="1275121"/>
                  <a:pt x="2609799" y="1130589"/>
                  <a:pt x="2917724" y="1223488"/>
                </a:cubicBezTo>
                <a:cubicBezTo>
                  <a:pt x="2928570" y="1277755"/>
                  <a:pt x="2930676" y="1385509"/>
                  <a:pt x="2917724" y="1407015"/>
                </a:cubicBezTo>
                <a:close/>
                <a:moveTo>
                  <a:pt x="8480080" y="1407015"/>
                </a:moveTo>
                <a:cubicBezTo>
                  <a:pt x="8470570" y="1353518"/>
                  <a:pt x="8658554" y="1332763"/>
                  <a:pt x="8836261" y="1345839"/>
                </a:cubicBezTo>
                <a:cubicBezTo>
                  <a:pt x="8913412" y="1371216"/>
                  <a:pt x="9354435" y="1408594"/>
                  <a:pt x="9548624" y="1345839"/>
                </a:cubicBezTo>
                <a:cubicBezTo>
                  <a:pt x="9743080" y="1345577"/>
                  <a:pt x="9905670" y="1312650"/>
                  <a:pt x="9904805" y="1284663"/>
                </a:cubicBezTo>
                <a:cubicBezTo>
                  <a:pt x="9910185" y="1279564"/>
                  <a:pt x="9754656" y="1220200"/>
                  <a:pt x="9548624" y="1223487"/>
                </a:cubicBezTo>
                <a:cubicBezTo>
                  <a:pt x="9246836" y="1268975"/>
                  <a:pt x="8950298" y="1232453"/>
                  <a:pt x="8480080" y="1223488"/>
                </a:cubicBezTo>
                <a:cubicBezTo>
                  <a:pt x="8487209" y="1256545"/>
                  <a:pt x="8470072" y="1373736"/>
                  <a:pt x="8480080" y="1407015"/>
                </a:cubicBezTo>
                <a:close/>
              </a:path>
              <a:path w="11397804" h="1468191" fill="none" extrusionOk="0">
                <a:moveTo>
                  <a:pt x="0" y="1468191"/>
                </a:moveTo>
                <a:cubicBezTo>
                  <a:pt x="512220" y="1293872"/>
                  <a:pt x="777944" y="994900"/>
                  <a:pt x="1424726" y="856447"/>
                </a:cubicBezTo>
                <a:cubicBezTo>
                  <a:pt x="862444" y="591356"/>
                  <a:pt x="187668" y="469017"/>
                  <a:pt x="0" y="244703"/>
                </a:cubicBezTo>
                <a:cubicBezTo>
                  <a:pt x="571355" y="236337"/>
                  <a:pt x="1204217" y="186771"/>
                  <a:pt x="1492998" y="244703"/>
                </a:cubicBezTo>
                <a:cubicBezTo>
                  <a:pt x="1486937" y="155032"/>
                  <a:pt x="1485820" y="129701"/>
                  <a:pt x="1492998" y="61176"/>
                </a:cubicBezTo>
                <a:cubicBezTo>
                  <a:pt x="1490044" y="27901"/>
                  <a:pt x="1646185" y="-3501"/>
                  <a:pt x="1849179" y="0"/>
                </a:cubicBezTo>
                <a:cubicBezTo>
                  <a:pt x="4797338" y="-27525"/>
                  <a:pt x="5724926" y="-133759"/>
                  <a:pt x="9548624" y="0"/>
                </a:cubicBezTo>
                <a:cubicBezTo>
                  <a:pt x="9742962" y="-6317"/>
                  <a:pt x="9905178" y="24102"/>
                  <a:pt x="9904805" y="61176"/>
                </a:cubicBezTo>
                <a:cubicBezTo>
                  <a:pt x="9906603" y="126537"/>
                  <a:pt x="9909724" y="185193"/>
                  <a:pt x="9904806" y="244703"/>
                </a:cubicBezTo>
                <a:lnTo>
                  <a:pt x="9904806" y="244703"/>
                </a:lnTo>
                <a:cubicBezTo>
                  <a:pt x="10577116" y="318418"/>
                  <a:pt x="10680856" y="355425"/>
                  <a:pt x="11397804" y="244703"/>
                </a:cubicBezTo>
                <a:cubicBezTo>
                  <a:pt x="11049087" y="453029"/>
                  <a:pt x="10281688" y="589015"/>
                  <a:pt x="9973079" y="856447"/>
                </a:cubicBezTo>
                <a:cubicBezTo>
                  <a:pt x="10259577" y="924078"/>
                  <a:pt x="11148994" y="1230849"/>
                  <a:pt x="11397804" y="1468191"/>
                </a:cubicBezTo>
                <a:cubicBezTo>
                  <a:pt x="11121292" y="1565880"/>
                  <a:pt x="10016662" y="1509299"/>
                  <a:pt x="8836262" y="1468191"/>
                </a:cubicBezTo>
                <a:cubicBezTo>
                  <a:pt x="8643592" y="1469531"/>
                  <a:pt x="8479836" y="1438010"/>
                  <a:pt x="8480081" y="1407015"/>
                </a:cubicBezTo>
                <a:cubicBezTo>
                  <a:pt x="8476770" y="1355253"/>
                  <a:pt x="8618700" y="1352473"/>
                  <a:pt x="8836262" y="1345839"/>
                </a:cubicBezTo>
                <a:cubicBezTo>
                  <a:pt x="9110210" y="1331776"/>
                  <a:pt x="9308103" y="1331728"/>
                  <a:pt x="9548624" y="1345839"/>
                </a:cubicBezTo>
                <a:cubicBezTo>
                  <a:pt x="9741803" y="1343901"/>
                  <a:pt x="9907043" y="1321263"/>
                  <a:pt x="9904805" y="1284663"/>
                </a:cubicBezTo>
                <a:cubicBezTo>
                  <a:pt x="9899889" y="1223450"/>
                  <a:pt x="9737807" y="1210422"/>
                  <a:pt x="9548624" y="1223487"/>
                </a:cubicBezTo>
                <a:cubicBezTo>
                  <a:pt x="7763533" y="1340749"/>
                  <a:pt x="3000280" y="1227079"/>
                  <a:pt x="1849180" y="1223488"/>
                </a:cubicBezTo>
                <a:cubicBezTo>
                  <a:pt x="1650282" y="1217469"/>
                  <a:pt x="1494508" y="1253379"/>
                  <a:pt x="1492999" y="1284664"/>
                </a:cubicBezTo>
                <a:cubicBezTo>
                  <a:pt x="1500138" y="1342118"/>
                  <a:pt x="1624212" y="1333444"/>
                  <a:pt x="1849180" y="1345840"/>
                </a:cubicBezTo>
                <a:cubicBezTo>
                  <a:pt x="2088854" y="1366533"/>
                  <a:pt x="2326487" y="1329751"/>
                  <a:pt x="2561542" y="1345839"/>
                </a:cubicBezTo>
                <a:cubicBezTo>
                  <a:pt x="2755987" y="1342039"/>
                  <a:pt x="2914465" y="1376804"/>
                  <a:pt x="2917723" y="1407015"/>
                </a:cubicBezTo>
                <a:cubicBezTo>
                  <a:pt x="2929038" y="1440796"/>
                  <a:pt x="2754090" y="1480816"/>
                  <a:pt x="2561542" y="1468191"/>
                </a:cubicBezTo>
                <a:cubicBezTo>
                  <a:pt x="1682946" y="1497090"/>
                  <a:pt x="968517" y="1309504"/>
                  <a:pt x="0" y="1468191"/>
                </a:cubicBezTo>
                <a:close/>
                <a:moveTo>
                  <a:pt x="2917724" y="1223488"/>
                </a:moveTo>
                <a:cubicBezTo>
                  <a:pt x="2902053" y="1288732"/>
                  <a:pt x="2918507" y="1352583"/>
                  <a:pt x="2917724" y="1407015"/>
                </a:cubicBezTo>
                <a:moveTo>
                  <a:pt x="8480080" y="1407015"/>
                </a:moveTo>
                <a:cubicBezTo>
                  <a:pt x="8471996" y="1349522"/>
                  <a:pt x="8486900" y="1311737"/>
                  <a:pt x="8480080" y="1223488"/>
                </a:cubicBezTo>
                <a:moveTo>
                  <a:pt x="1492998" y="1284663"/>
                </a:moveTo>
                <a:cubicBezTo>
                  <a:pt x="1560842" y="777925"/>
                  <a:pt x="1405129" y="553923"/>
                  <a:pt x="1492998" y="244703"/>
                </a:cubicBezTo>
                <a:moveTo>
                  <a:pt x="9904806" y="244703"/>
                </a:moveTo>
                <a:cubicBezTo>
                  <a:pt x="9885649" y="408089"/>
                  <a:pt x="9940623" y="916473"/>
                  <a:pt x="9904806" y="1284663"/>
                </a:cubicBezTo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06016393">
                  <a:prstGeom prst="ribbon2">
                    <a:avLst>
                      <a:gd name="adj1" fmla="val 16667"/>
                      <a:gd name="adj2" fmla="val 738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Agency FB" panose="020B0503020202020204" pitchFamily="34" charset="0"/>
              </a:rPr>
              <a:t>A. </a:t>
            </a:r>
            <a:r>
              <a:rPr lang="en-US" sz="2400" b="1" dirty="0">
                <a:solidFill>
                  <a:srgbClr val="FFC000"/>
                </a:solidFill>
                <a:latin typeface="Agency FB" panose="020B0503020202020204" pitchFamily="34" charset="0"/>
              </a:rPr>
              <a:t>PHYSICAL PROPERTIES OF METALS &amp; NON-METALS: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10278"/>
              </p:ext>
            </p:extLst>
          </p:nvPr>
        </p:nvGraphicFramePr>
        <p:xfrm>
          <a:off x="281905" y="2059070"/>
          <a:ext cx="11618175" cy="4577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4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PROPERTIES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NON-METAL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1. METALLIC</a:t>
                      </a:r>
                      <a:r>
                        <a:rPr lang="en-US" sz="1600" baseline="0" dirty="0"/>
                        <a:t> LUSTRE (SHINE)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Present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Absent. Except iodine.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 HARDNESS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Generally hard. Except</a:t>
                      </a:r>
                      <a:r>
                        <a:rPr lang="en-US" sz="1600" baseline="0" dirty="0"/>
                        <a:t> Sodium, lithium and potassium – which are soft and can be cut easily.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Generally</a:t>
                      </a:r>
                      <a:r>
                        <a:rPr lang="en-US" sz="1600" baseline="0" dirty="0"/>
                        <a:t> soft, expect diamonds i.e., a form of carbon, considered the hardest natural substance.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3. State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Exists in solid except Mercury</a:t>
                      </a:r>
                      <a:r>
                        <a:rPr lang="en-US" sz="1600" baseline="0" dirty="0"/>
                        <a:t> (liquid form)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Exists</a:t>
                      </a:r>
                      <a:r>
                        <a:rPr lang="en-US" sz="1600" baseline="0" dirty="0"/>
                        <a:t> as solids and gases. Except Iodine (liquid).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4. Malleability</a:t>
                      </a:r>
                      <a:r>
                        <a:rPr lang="en-US" sz="1600" baseline="0" dirty="0"/>
                        <a:t> (thin sheet)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Malleable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Non-malleable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5. Ductility (wire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Ductile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Non-ductile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6.</a:t>
                      </a:r>
                      <a:r>
                        <a:rPr lang="en-US" sz="1600" baseline="0" dirty="0"/>
                        <a:t> Heat and electricity conduction.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Good conductor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Poor</a:t>
                      </a:r>
                      <a:r>
                        <a:rPr lang="en-US" sz="1600" baseline="0" dirty="0"/>
                        <a:t> conductor / insulator.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7. Density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Have high density</a:t>
                      </a:r>
                      <a:r>
                        <a:rPr lang="en-US" sz="1600" baseline="0" dirty="0"/>
                        <a:t>. Thus have high Melting and Boiling point.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 density.</a:t>
                      </a:r>
                      <a:r>
                        <a:rPr lang="en-US" sz="1600" baseline="0" dirty="0"/>
                        <a:t> Hence, low M.P and B.P.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8. Sonorous (Ringing</a:t>
                      </a:r>
                      <a:r>
                        <a:rPr lang="en-US" sz="1600" baseline="0" dirty="0"/>
                        <a:t> sound)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Present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Absent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9. Oxides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Metal oxides are basic in nature.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Non-metal</a:t>
                      </a:r>
                      <a:r>
                        <a:rPr lang="en-US" sz="1600" baseline="0" dirty="0"/>
                        <a:t> oxides are acidic in nature.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4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e8ce72b-dfbb-4394-8fcb-925e92b4ae69">
            <a:hlinkClick r:id="" action="ppaction://media"/>
            <a:extLst>
              <a:ext uri="{FF2B5EF4-FFF2-40B4-BE49-F238E27FC236}">
                <a16:creationId xmlns:a16="http://schemas.microsoft.com/office/drawing/2014/main" id="{C75D4EE9-5862-9809-74F1-54D0906C2E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0" y="0"/>
            <a:ext cx="12192000" cy="6858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32747893">
                  <a:custGeom>
                    <a:avLst/>
                    <a:gdLst>
                      <a:gd name="connsiteX0" fmla="*/ 0 w 12115800"/>
                      <a:gd name="connsiteY0" fmla="*/ 0 h 685800"/>
                      <a:gd name="connsiteX1" fmla="*/ 12115800 w 12115800"/>
                      <a:gd name="connsiteY1" fmla="*/ 0 h 685800"/>
                      <a:gd name="connsiteX2" fmla="*/ 12115800 w 12115800"/>
                      <a:gd name="connsiteY2" fmla="*/ 685800 h 685800"/>
                      <a:gd name="connsiteX3" fmla="*/ 0 w 12115800"/>
                      <a:gd name="connsiteY3" fmla="*/ 685800 h 685800"/>
                      <a:gd name="connsiteX4" fmla="*/ 0 w 12115800"/>
                      <a:gd name="connsiteY4" fmla="*/ 0 h 685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15800" h="685800" extrusionOk="0">
                        <a:moveTo>
                          <a:pt x="0" y="0"/>
                        </a:moveTo>
                        <a:cubicBezTo>
                          <a:pt x="5000151" y="-28220"/>
                          <a:pt x="9452551" y="-119716"/>
                          <a:pt x="12115800" y="0"/>
                        </a:cubicBezTo>
                        <a:cubicBezTo>
                          <a:pt x="12168653" y="191843"/>
                          <a:pt x="12173145" y="429544"/>
                          <a:pt x="12115800" y="685800"/>
                        </a:cubicBezTo>
                        <a:cubicBezTo>
                          <a:pt x="10105256" y="794359"/>
                          <a:pt x="4213646" y="536102"/>
                          <a:pt x="0" y="685800"/>
                        </a:cubicBezTo>
                        <a:cubicBezTo>
                          <a:pt x="-6249" y="451202"/>
                          <a:pt x="2476" y="2833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B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. CHEMICAL PROPERTIES OF METALS:</a:t>
            </a:r>
          </a:p>
        </p:txBody>
      </p:sp>
    </p:spTree>
    <p:extLst>
      <p:ext uri="{BB962C8B-B14F-4D97-AF65-F5344CB8AC3E}">
        <p14:creationId xmlns:p14="http://schemas.microsoft.com/office/powerpoint/2010/main" val="28241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50" y="4180696"/>
            <a:ext cx="6979277" cy="2884867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>
                <a:solidFill>
                  <a:srgbClr val="FFC000"/>
                </a:solidFill>
              </a:rPr>
              <a:t>Examples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1" dirty="0"/>
              <a:t>a. Cu + O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 CuO (copper oxide) {unbalanced}</a:t>
            </a:r>
          </a:p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*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en-US" sz="2400" b="1" dirty="0">
                <a:sym typeface="Wingdings" panose="05000000000000000000" pitchFamily="2" charset="2"/>
              </a:rPr>
              <a:t>C</a:t>
            </a:r>
            <a:r>
              <a:rPr lang="en-US" sz="2400" b="1" dirty="0"/>
              <a:t>u + O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en-US" sz="2400" b="1" dirty="0">
                <a:sym typeface="Wingdings" panose="05000000000000000000" pitchFamily="2" charset="2"/>
              </a:rPr>
              <a:t>CuO {balanced}</a:t>
            </a:r>
          </a:p>
          <a:p>
            <a:pPr marL="0" indent="0">
              <a:buNone/>
            </a:pPr>
            <a:r>
              <a:rPr lang="en-US" sz="2400" b="1" dirty="0">
                <a:sym typeface="Wingdings" panose="05000000000000000000" pitchFamily="2" charset="2"/>
              </a:rPr>
              <a:t>	b.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4</a:t>
            </a:r>
            <a:r>
              <a:rPr lang="en-US" sz="2400" b="1" dirty="0">
                <a:sym typeface="Wingdings" panose="05000000000000000000" pitchFamily="2" charset="2"/>
              </a:rPr>
              <a:t>Al +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3</a:t>
            </a:r>
            <a:r>
              <a:rPr lang="en-US" sz="2400" b="1" dirty="0"/>
              <a:t>O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en-US" sz="2400" b="1" dirty="0">
                <a:sym typeface="Wingdings" panose="05000000000000000000" pitchFamily="2" charset="2"/>
              </a:rPr>
              <a:t>Al</a:t>
            </a:r>
            <a:r>
              <a:rPr lang="en-US" sz="2400" b="1" baseline="-25000" dirty="0"/>
              <a:t>2</a:t>
            </a:r>
            <a:r>
              <a:rPr lang="en-US" sz="2400" b="1" dirty="0">
                <a:sym typeface="Wingdings" panose="05000000000000000000" pitchFamily="2" charset="2"/>
              </a:rPr>
              <a:t>O</a:t>
            </a:r>
            <a:r>
              <a:rPr lang="en-US" sz="2400" b="1" baseline="-25000" dirty="0"/>
              <a:t>3</a:t>
            </a:r>
            <a:r>
              <a:rPr lang="en-US" sz="2400" b="1" dirty="0"/>
              <a:t> (Aluminium oxide)</a:t>
            </a:r>
          </a:p>
          <a:p>
            <a:pPr marL="0" indent="0">
              <a:buNone/>
            </a:pPr>
            <a:r>
              <a:rPr lang="en-US" sz="2400" b="1" dirty="0"/>
              <a:t>	c. 2Mg + O</a:t>
            </a:r>
            <a:r>
              <a:rPr lang="en-US" sz="2400" b="1" baseline="-25000" dirty="0"/>
              <a:t>2  </a:t>
            </a:r>
            <a:r>
              <a:rPr lang="en-US" sz="2400" b="1" dirty="0">
                <a:sym typeface="Wingdings" panose="05000000000000000000" pitchFamily="2" charset="2"/>
              </a:rPr>
              <a:t> 2MgO (Magnesium oxide) </a:t>
            </a: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Up Ribbon 3"/>
          <p:cNvSpPr/>
          <p:nvPr/>
        </p:nvSpPr>
        <p:spPr>
          <a:xfrm>
            <a:off x="168498" y="332866"/>
            <a:ext cx="11873247" cy="1468191"/>
          </a:xfrm>
          <a:custGeom>
            <a:avLst/>
            <a:gdLst>
              <a:gd name="csX0" fmla="*/ 0 w 11873247"/>
              <a:gd name="csY0" fmla="*/ 1468191 h 1468191"/>
              <a:gd name="csX1" fmla="*/ 3223587 w 11873247"/>
              <a:gd name="csY1" fmla="*/ 1468191 h 1468191"/>
              <a:gd name="csX2" fmla="*/ 3594626 w 11873247"/>
              <a:gd name="csY2" fmla="*/ 1407015 h 1468191"/>
              <a:gd name="csX3" fmla="*/ 3223587 w 11873247"/>
              <a:gd name="csY3" fmla="*/ 1345839 h 1468191"/>
              <a:gd name="csX4" fmla="*/ 2481509 w 11873247"/>
              <a:gd name="csY4" fmla="*/ 1345839 h 1468191"/>
              <a:gd name="csX5" fmla="*/ 2110470 w 11873247"/>
              <a:gd name="csY5" fmla="*/ 1284663 h 1468191"/>
              <a:gd name="csX6" fmla="*/ 2481509 w 11873247"/>
              <a:gd name="csY6" fmla="*/ 1223487 h 1468191"/>
              <a:gd name="csX7" fmla="*/ 9391738 w 11873247"/>
              <a:gd name="csY7" fmla="*/ 1223488 h 1468191"/>
              <a:gd name="csX8" fmla="*/ 9762777 w 11873247"/>
              <a:gd name="csY8" fmla="*/ 1284664 h 1468191"/>
              <a:gd name="csX9" fmla="*/ 9391738 w 11873247"/>
              <a:gd name="csY9" fmla="*/ 1345840 h 1468191"/>
              <a:gd name="csX10" fmla="*/ 8649660 w 11873247"/>
              <a:gd name="csY10" fmla="*/ 1345839 h 1468191"/>
              <a:gd name="csX11" fmla="*/ 8278621 w 11873247"/>
              <a:gd name="csY11" fmla="*/ 1407015 h 1468191"/>
              <a:gd name="csX12" fmla="*/ 8649660 w 11873247"/>
              <a:gd name="csY12" fmla="*/ 1468191 h 1468191"/>
              <a:gd name="csX13" fmla="*/ 11873247 w 11873247"/>
              <a:gd name="csY13" fmla="*/ 1468191 h 1468191"/>
              <a:gd name="csX14" fmla="*/ 10389091 w 11873247"/>
              <a:gd name="csY14" fmla="*/ 856447 h 1468191"/>
              <a:gd name="csX15" fmla="*/ 11873247 w 11873247"/>
              <a:gd name="csY15" fmla="*/ 244703 h 1468191"/>
              <a:gd name="csX16" fmla="*/ 9762777 w 11873247"/>
              <a:gd name="csY16" fmla="*/ 244703 h 1468191"/>
              <a:gd name="csX17" fmla="*/ 9762777 w 11873247"/>
              <a:gd name="csY17" fmla="*/ 61176 h 1468191"/>
              <a:gd name="csX18" fmla="*/ 9391738 w 11873247"/>
              <a:gd name="csY18" fmla="*/ 0 h 1468191"/>
              <a:gd name="csX19" fmla="*/ 2481509 w 11873247"/>
              <a:gd name="csY19" fmla="*/ 0 h 1468191"/>
              <a:gd name="csX20" fmla="*/ 2110470 w 11873247"/>
              <a:gd name="csY20" fmla="*/ 61176 h 1468191"/>
              <a:gd name="csX21" fmla="*/ 2110470 w 11873247"/>
              <a:gd name="csY21" fmla="*/ 244703 h 1468191"/>
              <a:gd name="csX22" fmla="*/ 0 w 11873247"/>
              <a:gd name="csY22" fmla="*/ 244703 h 1468191"/>
              <a:gd name="csX23" fmla="*/ 1484156 w 11873247"/>
              <a:gd name="csY23" fmla="*/ 856447 h 1468191"/>
              <a:gd name="csX24" fmla="*/ 0 w 11873247"/>
              <a:gd name="csY24" fmla="*/ 1468191 h 1468191"/>
              <a:gd name="csX0" fmla="*/ 3594626 w 11873247"/>
              <a:gd name="csY0" fmla="*/ 1407015 h 1468191"/>
              <a:gd name="csX1" fmla="*/ 3223587 w 11873247"/>
              <a:gd name="csY1" fmla="*/ 1345839 h 1468191"/>
              <a:gd name="csX2" fmla="*/ 2481509 w 11873247"/>
              <a:gd name="csY2" fmla="*/ 1345839 h 1468191"/>
              <a:gd name="csX3" fmla="*/ 2110470 w 11873247"/>
              <a:gd name="csY3" fmla="*/ 1284663 h 1468191"/>
              <a:gd name="csX4" fmla="*/ 2481509 w 11873247"/>
              <a:gd name="csY4" fmla="*/ 1223487 h 1468191"/>
              <a:gd name="csX5" fmla="*/ 3594626 w 11873247"/>
              <a:gd name="csY5" fmla="*/ 1223488 h 1468191"/>
              <a:gd name="csX6" fmla="*/ 3594626 w 11873247"/>
              <a:gd name="csY6" fmla="*/ 1407015 h 1468191"/>
              <a:gd name="csX7" fmla="*/ 8278621 w 11873247"/>
              <a:gd name="csY7" fmla="*/ 1407015 h 1468191"/>
              <a:gd name="csX8" fmla="*/ 8649660 w 11873247"/>
              <a:gd name="csY8" fmla="*/ 1345839 h 1468191"/>
              <a:gd name="csX9" fmla="*/ 9391738 w 11873247"/>
              <a:gd name="csY9" fmla="*/ 1345839 h 1468191"/>
              <a:gd name="csX10" fmla="*/ 9762777 w 11873247"/>
              <a:gd name="csY10" fmla="*/ 1284663 h 1468191"/>
              <a:gd name="csX11" fmla="*/ 9391738 w 11873247"/>
              <a:gd name="csY11" fmla="*/ 1223487 h 1468191"/>
              <a:gd name="csX12" fmla="*/ 8278621 w 11873247"/>
              <a:gd name="csY12" fmla="*/ 1223488 h 1468191"/>
              <a:gd name="csX13" fmla="*/ 8278621 w 11873247"/>
              <a:gd name="csY13" fmla="*/ 1407015 h 1468191"/>
              <a:gd name="csX0" fmla="*/ 0 w 11873247"/>
              <a:gd name="csY0" fmla="*/ 1468191 h 1468191"/>
              <a:gd name="csX1" fmla="*/ 1484156 w 11873247"/>
              <a:gd name="csY1" fmla="*/ 856447 h 1468191"/>
              <a:gd name="csX2" fmla="*/ 0 w 11873247"/>
              <a:gd name="csY2" fmla="*/ 244703 h 1468191"/>
              <a:gd name="csX3" fmla="*/ 2110470 w 11873247"/>
              <a:gd name="csY3" fmla="*/ 244703 h 1468191"/>
              <a:gd name="csX4" fmla="*/ 2110470 w 11873247"/>
              <a:gd name="csY4" fmla="*/ 61176 h 1468191"/>
              <a:gd name="csX5" fmla="*/ 2481509 w 11873247"/>
              <a:gd name="csY5" fmla="*/ 0 h 1468191"/>
              <a:gd name="csX6" fmla="*/ 9391738 w 11873247"/>
              <a:gd name="csY6" fmla="*/ 0 h 1468191"/>
              <a:gd name="csX7" fmla="*/ 9762777 w 11873247"/>
              <a:gd name="csY7" fmla="*/ 61176 h 1468191"/>
              <a:gd name="csX8" fmla="*/ 9762777 w 11873247"/>
              <a:gd name="csY8" fmla="*/ 244703 h 1468191"/>
              <a:gd name="csX9" fmla="*/ 9762777 w 11873247"/>
              <a:gd name="csY9" fmla="*/ 244703 h 1468191"/>
              <a:gd name="csX10" fmla="*/ 11873247 w 11873247"/>
              <a:gd name="csY10" fmla="*/ 244703 h 1468191"/>
              <a:gd name="csX11" fmla="*/ 10389091 w 11873247"/>
              <a:gd name="csY11" fmla="*/ 856447 h 1468191"/>
              <a:gd name="csX12" fmla="*/ 11873247 w 11873247"/>
              <a:gd name="csY12" fmla="*/ 1468191 h 1468191"/>
              <a:gd name="csX13" fmla="*/ 8649660 w 11873247"/>
              <a:gd name="csY13" fmla="*/ 1468191 h 1468191"/>
              <a:gd name="csX14" fmla="*/ 8278621 w 11873247"/>
              <a:gd name="csY14" fmla="*/ 1407015 h 1468191"/>
              <a:gd name="csX15" fmla="*/ 8649660 w 11873247"/>
              <a:gd name="csY15" fmla="*/ 1345839 h 1468191"/>
              <a:gd name="csX16" fmla="*/ 9391738 w 11873247"/>
              <a:gd name="csY16" fmla="*/ 1345839 h 1468191"/>
              <a:gd name="csX17" fmla="*/ 9762777 w 11873247"/>
              <a:gd name="csY17" fmla="*/ 1284663 h 1468191"/>
              <a:gd name="csX18" fmla="*/ 9391738 w 11873247"/>
              <a:gd name="csY18" fmla="*/ 1223487 h 1468191"/>
              <a:gd name="csX19" fmla="*/ 2481509 w 11873247"/>
              <a:gd name="csY19" fmla="*/ 1223488 h 1468191"/>
              <a:gd name="csX20" fmla="*/ 2110470 w 11873247"/>
              <a:gd name="csY20" fmla="*/ 1284664 h 1468191"/>
              <a:gd name="csX21" fmla="*/ 2481509 w 11873247"/>
              <a:gd name="csY21" fmla="*/ 1345840 h 1468191"/>
              <a:gd name="csX22" fmla="*/ 3223587 w 11873247"/>
              <a:gd name="csY22" fmla="*/ 1345839 h 1468191"/>
              <a:gd name="csX23" fmla="*/ 3594626 w 11873247"/>
              <a:gd name="csY23" fmla="*/ 1407015 h 1468191"/>
              <a:gd name="csX24" fmla="*/ 3223587 w 11873247"/>
              <a:gd name="csY24" fmla="*/ 1468191 h 1468191"/>
              <a:gd name="csX25" fmla="*/ 0 w 11873247"/>
              <a:gd name="csY25" fmla="*/ 1468191 h 1468191"/>
              <a:gd name="csX26" fmla="*/ 3594626 w 11873247"/>
              <a:gd name="csY26" fmla="*/ 1223488 h 1468191"/>
              <a:gd name="csX27" fmla="*/ 3594626 w 11873247"/>
              <a:gd name="csY27" fmla="*/ 1407015 h 1468191"/>
              <a:gd name="csX28" fmla="*/ 8278621 w 11873247"/>
              <a:gd name="csY28" fmla="*/ 1407015 h 1468191"/>
              <a:gd name="csX29" fmla="*/ 8278621 w 11873247"/>
              <a:gd name="csY29" fmla="*/ 1223488 h 1468191"/>
              <a:gd name="csX30" fmla="*/ 2110470 w 11873247"/>
              <a:gd name="csY30" fmla="*/ 1284663 h 1468191"/>
              <a:gd name="csX31" fmla="*/ 2110470 w 11873247"/>
              <a:gd name="csY31" fmla="*/ 244703 h 1468191"/>
              <a:gd name="csX32" fmla="*/ 9762777 w 11873247"/>
              <a:gd name="csY32" fmla="*/ 244703 h 1468191"/>
              <a:gd name="csX33" fmla="*/ 9762777 w 11873247"/>
              <a:gd name="csY33" fmla="*/ 1284663 h 14681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11873247" h="1468191" stroke="0" extrusionOk="0">
                <a:moveTo>
                  <a:pt x="0" y="1468191"/>
                </a:moveTo>
                <a:cubicBezTo>
                  <a:pt x="1222473" y="1347940"/>
                  <a:pt x="2860899" y="1529546"/>
                  <a:pt x="3223587" y="1468191"/>
                </a:cubicBezTo>
                <a:cubicBezTo>
                  <a:pt x="3426571" y="1470343"/>
                  <a:pt x="3596642" y="1440845"/>
                  <a:pt x="3594626" y="1407015"/>
                </a:cubicBezTo>
                <a:cubicBezTo>
                  <a:pt x="3610939" y="1396088"/>
                  <a:pt x="3419585" y="1339658"/>
                  <a:pt x="3223587" y="1345839"/>
                </a:cubicBezTo>
                <a:cubicBezTo>
                  <a:pt x="2899071" y="1406530"/>
                  <a:pt x="2654950" y="1410723"/>
                  <a:pt x="2481509" y="1345839"/>
                </a:cubicBezTo>
                <a:cubicBezTo>
                  <a:pt x="2280675" y="1344386"/>
                  <a:pt x="2110029" y="1320681"/>
                  <a:pt x="2110470" y="1284663"/>
                </a:cubicBezTo>
                <a:cubicBezTo>
                  <a:pt x="2108696" y="1221885"/>
                  <a:pt x="2257417" y="1215302"/>
                  <a:pt x="2481509" y="1223487"/>
                </a:cubicBezTo>
                <a:cubicBezTo>
                  <a:pt x="3316921" y="1088359"/>
                  <a:pt x="6776538" y="1262257"/>
                  <a:pt x="9391738" y="1223488"/>
                </a:cubicBezTo>
                <a:cubicBezTo>
                  <a:pt x="9597011" y="1224033"/>
                  <a:pt x="9758318" y="1248837"/>
                  <a:pt x="9762777" y="1284664"/>
                </a:cubicBezTo>
                <a:cubicBezTo>
                  <a:pt x="9782899" y="1324747"/>
                  <a:pt x="9620082" y="1346874"/>
                  <a:pt x="9391738" y="1345840"/>
                </a:cubicBezTo>
                <a:cubicBezTo>
                  <a:pt x="9287839" y="1362150"/>
                  <a:pt x="8727137" y="1293502"/>
                  <a:pt x="8649660" y="1345839"/>
                </a:cubicBezTo>
                <a:cubicBezTo>
                  <a:pt x="8445703" y="1349470"/>
                  <a:pt x="8275547" y="1377036"/>
                  <a:pt x="8278621" y="1407015"/>
                </a:cubicBezTo>
                <a:cubicBezTo>
                  <a:pt x="8266220" y="1426383"/>
                  <a:pt x="8440443" y="1461671"/>
                  <a:pt x="8649660" y="1468191"/>
                </a:cubicBezTo>
                <a:cubicBezTo>
                  <a:pt x="9744101" y="1577419"/>
                  <a:pt x="10665467" y="1351140"/>
                  <a:pt x="11873247" y="1468191"/>
                </a:cubicBezTo>
                <a:cubicBezTo>
                  <a:pt x="11747324" y="1334225"/>
                  <a:pt x="10901626" y="953163"/>
                  <a:pt x="10389091" y="856447"/>
                </a:cubicBezTo>
                <a:cubicBezTo>
                  <a:pt x="11149217" y="616881"/>
                  <a:pt x="11656060" y="209072"/>
                  <a:pt x="11873247" y="244703"/>
                </a:cubicBezTo>
                <a:cubicBezTo>
                  <a:pt x="11104142" y="374539"/>
                  <a:pt x="10643410" y="113617"/>
                  <a:pt x="9762777" y="244703"/>
                </a:cubicBezTo>
                <a:cubicBezTo>
                  <a:pt x="9767645" y="205168"/>
                  <a:pt x="9750912" y="142240"/>
                  <a:pt x="9762777" y="61176"/>
                </a:cubicBezTo>
                <a:cubicBezTo>
                  <a:pt x="9751617" y="35262"/>
                  <a:pt x="9581472" y="-19563"/>
                  <a:pt x="9391738" y="0"/>
                </a:cubicBezTo>
                <a:cubicBezTo>
                  <a:pt x="6254796" y="13943"/>
                  <a:pt x="5895160" y="-21299"/>
                  <a:pt x="2481509" y="0"/>
                </a:cubicBezTo>
                <a:cubicBezTo>
                  <a:pt x="2279897" y="-5609"/>
                  <a:pt x="2108801" y="32773"/>
                  <a:pt x="2110470" y="61176"/>
                </a:cubicBezTo>
                <a:cubicBezTo>
                  <a:pt x="2115328" y="128563"/>
                  <a:pt x="2100441" y="205208"/>
                  <a:pt x="2110470" y="244703"/>
                </a:cubicBezTo>
                <a:cubicBezTo>
                  <a:pt x="1787246" y="341264"/>
                  <a:pt x="434168" y="286189"/>
                  <a:pt x="0" y="244703"/>
                </a:cubicBezTo>
                <a:cubicBezTo>
                  <a:pt x="400208" y="381866"/>
                  <a:pt x="1059937" y="750989"/>
                  <a:pt x="1484156" y="856447"/>
                </a:cubicBezTo>
                <a:cubicBezTo>
                  <a:pt x="1042714" y="1004981"/>
                  <a:pt x="246988" y="1283547"/>
                  <a:pt x="0" y="1468191"/>
                </a:cubicBezTo>
                <a:close/>
              </a:path>
              <a:path w="11873247" h="1468191" fill="darkenLess" stroke="0" extrusionOk="0">
                <a:moveTo>
                  <a:pt x="3594626" y="1407015"/>
                </a:moveTo>
                <a:cubicBezTo>
                  <a:pt x="3471379" y="1355003"/>
                  <a:pt x="3279987" y="1343939"/>
                  <a:pt x="3223587" y="1345839"/>
                </a:cubicBezTo>
                <a:cubicBezTo>
                  <a:pt x="2867036" y="1376312"/>
                  <a:pt x="2640458" y="1361094"/>
                  <a:pt x="2481509" y="1345839"/>
                </a:cubicBezTo>
                <a:cubicBezTo>
                  <a:pt x="2278852" y="1343322"/>
                  <a:pt x="2112551" y="1313605"/>
                  <a:pt x="2110470" y="1284663"/>
                </a:cubicBezTo>
                <a:cubicBezTo>
                  <a:pt x="2107163" y="1259378"/>
                  <a:pt x="2257980" y="1234435"/>
                  <a:pt x="2481509" y="1223487"/>
                </a:cubicBezTo>
                <a:cubicBezTo>
                  <a:pt x="2912527" y="1223135"/>
                  <a:pt x="3430907" y="1182648"/>
                  <a:pt x="3594626" y="1223488"/>
                </a:cubicBezTo>
                <a:cubicBezTo>
                  <a:pt x="3609338" y="1270512"/>
                  <a:pt x="3601095" y="1328436"/>
                  <a:pt x="3594626" y="1407015"/>
                </a:cubicBezTo>
                <a:close/>
                <a:moveTo>
                  <a:pt x="8278621" y="1407015"/>
                </a:moveTo>
                <a:cubicBezTo>
                  <a:pt x="8291671" y="1372916"/>
                  <a:pt x="8457461" y="1321481"/>
                  <a:pt x="8649660" y="1345839"/>
                </a:cubicBezTo>
                <a:cubicBezTo>
                  <a:pt x="8843993" y="1283824"/>
                  <a:pt x="9085038" y="1349936"/>
                  <a:pt x="9391738" y="1345839"/>
                </a:cubicBezTo>
                <a:cubicBezTo>
                  <a:pt x="9591582" y="1345945"/>
                  <a:pt x="9763166" y="1318888"/>
                  <a:pt x="9762777" y="1284663"/>
                </a:cubicBezTo>
                <a:cubicBezTo>
                  <a:pt x="9750629" y="1250952"/>
                  <a:pt x="9625239" y="1218371"/>
                  <a:pt x="9391738" y="1223487"/>
                </a:cubicBezTo>
                <a:cubicBezTo>
                  <a:pt x="8848791" y="1244635"/>
                  <a:pt x="8656005" y="1260285"/>
                  <a:pt x="8278621" y="1223488"/>
                </a:cubicBezTo>
                <a:cubicBezTo>
                  <a:pt x="8283275" y="1247067"/>
                  <a:pt x="8263264" y="1373156"/>
                  <a:pt x="8278621" y="1407015"/>
                </a:cubicBezTo>
                <a:close/>
              </a:path>
              <a:path w="11873247" h="1468191" fill="none" extrusionOk="0">
                <a:moveTo>
                  <a:pt x="0" y="1468191"/>
                </a:moveTo>
                <a:cubicBezTo>
                  <a:pt x="451058" y="1161463"/>
                  <a:pt x="1323132" y="1062804"/>
                  <a:pt x="1484156" y="856447"/>
                </a:cubicBezTo>
                <a:cubicBezTo>
                  <a:pt x="1380622" y="674052"/>
                  <a:pt x="409566" y="374704"/>
                  <a:pt x="0" y="244703"/>
                </a:cubicBezTo>
                <a:cubicBezTo>
                  <a:pt x="573182" y="367638"/>
                  <a:pt x="1222779" y="236296"/>
                  <a:pt x="2110470" y="244703"/>
                </a:cubicBezTo>
                <a:cubicBezTo>
                  <a:pt x="2120371" y="221213"/>
                  <a:pt x="2096636" y="139589"/>
                  <a:pt x="2110470" y="61176"/>
                </a:cubicBezTo>
                <a:cubicBezTo>
                  <a:pt x="2127395" y="28739"/>
                  <a:pt x="2271523" y="-10053"/>
                  <a:pt x="2481509" y="0"/>
                </a:cubicBezTo>
                <a:cubicBezTo>
                  <a:pt x="3234819" y="-31261"/>
                  <a:pt x="8339939" y="-128765"/>
                  <a:pt x="9391738" y="0"/>
                </a:cubicBezTo>
                <a:cubicBezTo>
                  <a:pt x="9595797" y="1622"/>
                  <a:pt x="9764798" y="26948"/>
                  <a:pt x="9762777" y="61176"/>
                </a:cubicBezTo>
                <a:cubicBezTo>
                  <a:pt x="9752491" y="112103"/>
                  <a:pt x="9775372" y="226025"/>
                  <a:pt x="9762777" y="244703"/>
                </a:cubicBezTo>
                <a:lnTo>
                  <a:pt x="9762777" y="244703"/>
                </a:lnTo>
                <a:cubicBezTo>
                  <a:pt x="10361998" y="328263"/>
                  <a:pt x="11119542" y="322786"/>
                  <a:pt x="11873247" y="244703"/>
                </a:cubicBezTo>
                <a:cubicBezTo>
                  <a:pt x="11427586" y="333073"/>
                  <a:pt x="10973700" y="545443"/>
                  <a:pt x="10389091" y="856447"/>
                </a:cubicBezTo>
                <a:cubicBezTo>
                  <a:pt x="11018070" y="1087563"/>
                  <a:pt x="11547181" y="1258399"/>
                  <a:pt x="11873247" y="1468191"/>
                </a:cubicBezTo>
                <a:cubicBezTo>
                  <a:pt x="10383673" y="1368957"/>
                  <a:pt x="9014934" y="1557032"/>
                  <a:pt x="8649660" y="1468191"/>
                </a:cubicBezTo>
                <a:cubicBezTo>
                  <a:pt x="8447082" y="1466461"/>
                  <a:pt x="8282916" y="1442597"/>
                  <a:pt x="8278621" y="1407015"/>
                </a:cubicBezTo>
                <a:cubicBezTo>
                  <a:pt x="8246174" y="1380825"/>
                  <a:pt x="8438492" y="1321383"/>
                  <a:pt x="8649660" y="1345839"/>
                </a:cubicBezTo>
                <a:cubicBezTo>
                  <a:pt x="8820708" y="1327083"/>
                  <a:pt x="9051009" y="1284137"/>
                  <a:pt x="9391738" y="1345839"/>
                </a:cubicBezTo>
                <a:cubicBezTo>
                  <a:pt x="9595290" y="1343448"/>
                  <a:pt x="9763606" y="1321152"/>
                  <a:pt x="9762777" y="1284663"/>
                </a:cubicBezTo>
                <a:cubicBezTo>
                  <a:pt x="9761700" y="1248638"/>
                  <a:pt x="9594882" y="1191106"/>
                  <a:pt x="9391738" y="1223487"/>
                </a:cubicBezTo>
                <a:cubicBezTo>
                  <a:pt x="8699476" y="1104060"/>
                  <a:pt x="3259843" y="1383242"/>
                  <a:pt x="2481509" y="1223488"/>
                </a:cubicBezTo>
                <a:cubicBezTo>
                  <a:pt x="2278567" y="1224409"/>
                  <a:pt x="2113421" y="1250286"/>
                  <a:pt x="2110470" y="1284664"/>
                </a:cubicBezTo>
                <a:cubicBezTo>
                  <a:pt x="2122431" y="1297453"/>
                  <a:pt x="2244243" y="1344955"/>
                  <a:pt x="2481509" y="1345840"/>
                </a:cubicBezTo>
                <a:cubicBezTo>
                  <a:pt x="2685247" y="1302611"/>
                  <a:pt x="3019116" y="1349630"/>
                  <a:pt x="3223587" y="1345839"/>
                </a:cubicBezTo>
                <a:cubicBezTo>
                  <a:pt x="3426408" y="1345107"/>
                  <a:pt x="3597951" y="1376467"/>
                  <a:pt x="3594626" y="1407015"/>
                </a:cubicBezTo>
                <a:cubicBezTo>
                  <a:pt x="3594053" y="1448926"/>
                  <a:pt x="3448596" y="1491598"/>
                  <a:pt x="3223587" y="1468191"/>
                </a:cubicBezTo>
                <a:cubicBezTo>
                  <a:pt x="2648463" y="1562288"/>
                  <a:pt x="887367" y="1483375"/>
                  <a:pt x="0" y="1468191"/>
                </a:cubicBezTo>
                <a:close/>
                <a:moveTo>
                  <a:pt x="3594626" y="1223488"/>
                </a:moveTo>
                <a:cubicBezTo>
                  <a:pt x="3600225" y="1269159"/>
                  <a:pt x="3584422" y="1342800"/>
                  <a:pt x="3594626" y="1407015"/>
                </a:cubicBezTo>
                <a:moveTo>
                  <a:pt x="8278621" y="1407015"/>
                </a:moveTo>
                <a:cubicBezTo>
                  <a:pt x="8281704" y="1371754"/>
                  <a:pt x="8262954" y="1300655"/>
                  <a:pt x="8278621" y="1223488"/>
                </a:cubicBezTo>
                <a:moveTo>
                  <a:pt x="2110470" y="1284663"/>
                </a:moveTo>
                <a:cubicBezTo>
                  <a:pt x="2057558" y="916378"/>
                  <a:pt x="2146753" y="658224"/>
                  <a:pt x="2110470" y="244703"/>
                </a:cubicBezTo>
                <a:moveTo>
                  <a:pt x="9762777" y="244703"/>
                </a:moveTo>
                <a:cubicBezTo>
                  <a:pt x="9683146" y="452877"/>
                  <a:pt x="9714108" y="806651"/>
                  <a:pt x="9762777" y="1284663"/>
                </a:cubicBezTo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51495332">
                  <a:prstGeom prst="ribbon2">
                    <a:avLst>
                      <a:gd name="adj1" fmla="val 16667"/>
                      <a:gd name="adj2" fmla="val 6445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B1.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REACTION OF METALS WITH AIR: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D47DF-AED4-F496-05E9-C9D476EF939C}"/>
              </a:ext>
            </a:extLst>
          </p:cNvPr>
          <p:cNvGrpSpPr/>
          <p:nvPr/>
        </p:nvGrpSpPr>
        <p:grpSpPr>
          <a:xfrm>
            <a:off x="887672" y="2060510"/>
            <a:ext cx="2056079" cy="2056080"/>
            <a:chOff x="887672" y="2060510"/>
            <a:chExt cx="2056079" cy="2056080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" name="3D Model 1" descr="Metal Ball">
                  <a:extLst>
                    <a:ext uri="{FF2B5EF4-FFF2-40B4-BE49-F238E27FC236}">
                      <a16:creationId xmlns:a16="http://schemas.microsoft.com/office/drawing/2014/main" id="{B357C2CF-6EFD-506C-7871-5C6DC82548D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48466137"/>
                    </p:ext>
                  </p:extLst>
                </p:nvPr>
              </p:nvGraphicFramePr>
              <p:xfrm>
                <a:off x="887672" y="2060510"/>
                <a:ext cx="2056079" cy="2056080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2056079" cy="2056080"/>
                      </a:xfrm>
                      <a:prstGeom prst="rect">
                        <a:avLst/>
                      </a:prstGeom>
                    </am3d:spPr>
                    <am3d:camera>
                      <am3d:pos x="0" y="0" z="81469202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8320" d="1000000"/>
                      <am3d:preTrans dx="0" dy="-17799" dz="11322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169372" ay="1053144" az="365534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367203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" name="3D Model 1" descr="Metal Ball">
                  <a:extLst>
                    <a:ext uri="{FF2B5EF4-FFF2-40B4-BE49-F238E27FC236}">
                      <a16:creationId xmlns:a16="http://schemas.microsoft.com/office/drawing/2014/main" id="{B357C2CF-6EFD-506C-7871-5C6DC82548D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7672" y="2060510"/>
                  <a:ext cx="2056079" cy="20560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" name="Rounded Rectangle 4"/>
            <p:cNvSpPr/>
            <p:nvPr/>
          </p:nvSpPr>
          <p:spPr>
            <a:xfrm>
              <a:off x="1125942" y="2868608"/>
              <a:ext cx="1547612" cy="541707"/>
            </a:xfrm>
            <a:prstGeom prst="roundRect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Metal</a:t>
              </a:r>
              <a:endParaRPr lang="en-US" b="1" dirty="0"/>
            </a:p>
          </p:txBody>
        </p:sp>
      </p:grpSp>
      <p:sp>
        <p:nvSpPr>
          <p:cNvPr id="6" name="Cross 5"/>
          <p:cNvSpPr/>
          <p:nvPr/>
        </p:nvSpPr>
        <p:spPr>
          <a:xfrm>
            <a:off x="3164445" y="2547637"/>
            <a:ext cx="643944" cy="540913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35192" y="2211992"/>
            <a:ext cx="1429555" cy="12122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</a:t>
            </a:r>
            <a:r>
              <a:rPr lang="en-US" sz="4000" b="1" dirty="0"/>
              <a:t>O</a:t>
            </a:r>
            <a:r>
              <a:rPr lang="en-US" sz="4000" b="1" baseline="-25000" dirty="0"/>
              <a:t>2</a:t>
            </a:r>
            <a:endParaRPr lang="en-US" sz="4000" b="1" dirty="0"/>
          </a:p>
        </p:txBody>
      </p:sp>
      <p:sp>
        <p:nvSpPr>
          <p:cNvPr id="8" name="Right Arrow 7"/>
          <p:cNvSpPr/>
          <p:nvPr/>
        </p:nvSpPr>
        <p:spPr>
          <a:xfrm>
            <a:off x="5967211" y="2329489"/>
            <a:ext cx="1764405" cy="977209"/>
          </a:xfrm>
          <a:custGeom>
            <a:avLst/>
            <a:gdLst>
              <a:gd name="csX0" fmla="*/ 0 w 1764405"/>
              <a:gd name="csY0" fmla="*/ 244302 h 977209"/>
              <a:gd name="csX1" fmla="*/ 1275801 w 1764405"/>
              <a:gd name="csY1" fmla="*/ 244302 h 977209"/>
              <a:gd name="csX2" fmla="*/ 1275801 w 1764405"/>
              <a:gd name="csY2" fmla="*/ 0 h 977209"/>
              <a:gd name="csX3" fmla="*/ 1764405 w 1764405"/>
              <a:gd name="csY3" fmla="*/ 488605 h 977209"/>
              <a:gd name="csX4" fmla="*/ 1275801 w 1764405"/>
              <a:gd name="csY4" fmla="*/ 977209 h 977209"/>
              <a:gd name="csX5" fmla="*/ 1275801 w 1764405"/>
              <a:gd name="csY5" fmla="*/ 732907 h 977209"/>
              <a:gd name="csX6" fmla="*/ 0 w 1764405"/>
              <a:gd name="csY6" fmla="*/ 732907 h 977209"/>
              <a:gd name="csX7" fmla="*/ 0 w 1764405"/>
              <a:gd name="csY7" fmla="*/ 244302 h 9772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764405" h="977209" extrusionOk="0">
                <a:moveTo>
                  <a:pt x="0" y="244302"/>
                </a:moveTo>
                <a:cubicBezTo>
                  <a:pt x="418665" y="202745"/>
                  <a:pt x="886929" y="278953"/>
                  <a:pt x="1275801" y="244302"/>
                </a:cubicBezTo>
                <a:cubicBezTo>
                  <a:pt x="1297058" y="162405"/>
                  <a:pt x="1294544" y="90227"/>
                  <a:pt x="1275801" y="0"/>
                </a:cubicBezTo>
                <a:cubicBezTo>
                  <a:pt x="1445727" y="152607"/>
                  <a:pt x="1667187" y="476304"/>
                  <a:pt x="1764405" y="488605"/>
                </a:cubicBezTo>
                <a:cubicBezTo>
                  <a:pt x="1567627" y="733266"/>
                  <a:pt x="1368597" y="839141"/>
                  <a:pt x="1275801" y="977209"/>
                </a:cubicBezTo>
                <a:cubicBezTo>
                  <a:pt x="1260899" y="892857"/>
                  <a:pt x="1279241" y="789896"/>
                  <a:pt x="1275801" y="732907"/>
                </a:cubicBezTo>
                <a:cubicBezTo>
                  <a:pt x="783159" y="789859"/>
                  <a:pt x="579948" y="753848"/>
                  <a:pt x="0" y="732907"/>
                </a:cubicBezTo>
                <a:cubicBezTo>
                  <a:pt x="32906" y="630553"/>
                  <a:pt x="11701" y="464624"/>
                  <a:pt x="0" y="244302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978881745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79594" y="4069724"/>
            <a:ext cx="4662152" cy="2575775"/>
          </a:xfrm>
          <a:custGeom>
            <a:avLst/>
            <a:gdLst>
              <a:gd name="csX0" fmla="*/ 0 w 4662152"/>
              <a:gd name="csY0" fmla="*/ 429304 h 2575775"/>
              <a:gd name="csX1" fmla="*/ 429304 w 4662152"/>
              <a:gd name="csY1" fmla="*/ 0 h 2575775"/>
              <a:gd name="csX2" fmla="*/ 949122 w 4662152"/>
              <a:gd name="csY2" fmla="*/ 0 h 2575775"/>
              <a:gd name="csX3" fmla="*/ 1621081 w 4662152"/>
              <a:gd name="csY3" fmla="*/ 0 h 2575775"/>
              <a:gd name="csX4" fmla="*/ 2140899 w 4662152"/>
              <a:gd name="csY4" fmla="*/ 0 h 2575775"/>
              <a:gd name="csX5" fmla="*/ 2698752 w 4662152"/>
              <a:gd name="csY5" fmla="*/ 0 h 2575775"/>
              <a:gd name="csX6" fmla="*/ 3370711 w 4662152"/>
              <a:gd name="csY6" fmla="*/ 0 h 2575775"/>
              <a:gd name="csX7" fmla="*/ 4232848 w 4662152"/>
              <a:gd name="csY7" fmla="*/ 0 h 2575775"/>
              <a:gd name="csX8" fmla="*/ 4662152 w 4662152"/>
              <a:gd name="csY8" fmla="*/ 429304 h 2575775"/>
              <a:gd name="csX9" fmla="*/ 4662152 w 4662152"/>
              <a:gd name="csY9" fmla="*/ 1036036 h 2575775"/>
              <a:gd name="csX10" fmla="*/ 4662152 w 4662152"/>
              <a:gd name="csY10" fmla="*/ 1574082 h 2575775"/>
              <a:gd name="csX11" fmla="*/ 4662152 w 4662152"/>
              <a:gd name="csY11" fmla="*/ 2146471 h 2575775"/>
              <a:gd name="csX12" fmla="*/ 4232848 w 4662152"/>
              <a:gd name="csY12" fmla="*/ 2575775 h 2575775"/>
              <a:gd name="csX13" fmla="*/ 3636959 w 4662152"/>
              <a:gd name="csY13" fmla="*/ 2575775 h 2575775"/>
              <a:gd name="csX14" fmla="*/ 3003035 w 4662152"/>
              <a:gd name="csY14" fmla="*/ 2575775 h 2575775"/>
              <a:gd name="csX15" fmla="*/ 2331076 w 4662152"/>
              <a:gd name="csY15" fmla="*/ 2575775 h 2575775"/>
              <a:gd name="csX16" fmla="*/ 1773223 w 4662152"/>
              <a:gd name="csY16" fmla="*/ 2575775 h 2575775"/>
              <a:gd name="csX17" fmla="*/ 1253405 w 4662152"/>
              <a:gd name="csY17" fmla="*/ 2575775 h 2575775"/>
              <a:gd name="csX18" fmla="*/ 429304 w 4662152"/>
              <a:gd name="csY18" fmla="*/ 2575775 h 2575775"/>
              <a:gd name="csX19" fmla="*/ 0 w 4662152"/>
              <a:gd name="csY19" fmla="*/ 2146471 h 2575775"/>
              <a:gd name="csX20" fmla="*/ 0 w 4662152"/>
              <a:gd name="csY20" fmla="*/ 1625597 h 2575775"/>
              <a:gd name="csX21" fmla="*/ 0 w 4662152"/>
              <a:gd name="csY21" fmla="*/ 1018865 h 2575775"/>
              <a:gd name="csX22" fmla="*/ 0 w 4662152"/>
              <a:gd name="csY22" fmla="*/ 429304 h 2575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662152" h="2575775" extrusionOk="0">
                <a:moveTo>
                  <a:pt x="0" y="429304"/>
                </a:moveTo>
                <a:cubicBezTo>
                  <a:pt x="-17948" y="209816"/>
                  <a:pt x="213524" y="19254"/>
                  <a:pt x="429304" y="0"/>
                </a:cubicBezTo>
                <a:cubicBezTo>
                  <a:pt x="580283" y="16319"/>
                  <a:pt x="805833" y="17860"/>
                  <a:pt x="949122" y="0"/>
                </a:cubicBezTo>
                <a:cubicBezTo>
                  <a:pt x="1092411" y="-17860"/>
                  <a:pt x="1369806" y="-6529"/>
                  <a:pt x="1621081" y="0"/>
                </a:cubicBezTo>
                <a:cubicBezTo>
                  <a:pt x="1872356" y="6529"/>
                  <a:pt x="1980080" y="16613"/>
                  <a:pt x="2140899" y="0"/>
                </a:cubicBezTo>
                <a:cubicBezTo>
                  <a:pt x="2301718" y="-16613"/>
                  <a:pt x="2550815" y="-6996"/>
                  <a:pt x="2698752" y="0"/>
                </a:cubicBezTo>
                <a:cubicBezTo>
                  <a:pt x="2846689" y="6996"/>
                  <a:pt x="3034876" y="5842"/>
                  <a:pt x="3370711" y="0"/>
                </a:cubicBezTo>
                <a:cubicBezTo>
                  <a:pt x="3706546" y="-5842"/>
                  <a:pt x="3872550" y="-10428"/>
                  <a:pt x="4232848" y="0"/>
                </a:cubicBezTo>
                <a:cubicBezTo>
                  <a:pt x="4463109" y="-1058"/>
                  <a:pt x="4651947" y="202825"/>
                  <a:pt x="4662152" y="429304"/>
                </a:cubicBezTo>
                <a:cubicBezTo>
                  <a:pt x="4661745" y="701470"/>
                  <a:pt x="4687549" y="840716"/>
                  <a:pt x="4662152" y="1036036"/>
                </a:cubicBezTo>
                <a:cubicBezTo>
                  <a:pt x="4636755" y="1231356"/>
                  <a:pt x="4652394" y="1443159"/>
                  <a:pt x="4662152" y="1574082"/>
                </a:cubicBezTo>
                <a:cubicBezTo>
                  <a:pt x="4671910" y="1705005"/>
                  <a:pt x="4668085" y="1987034"/>
                  <a:pt x="4662152" y="2146471"/>
                </a:cubicBezTo>
                <a:cubicBezTo>
                  <a:pt x="4705560" y="2390706"/>
                  <a:pt x="4506292" y="2559936"/>
                  <a:pt x="4232848" y="2575775"/>
                </a:cubicBezTo>
                <a:cubicBezTo>
                  <a:pt x="4093230" y="2560528"/>
                  <a:pt x="3874033" y="2602078"/>
                  <a:pt x="3636959" y="2575775"/>
                </a:cubicBezTo>
                <a:cubicBezTo>
                  <a:pt x="3399885" y="2549472"/>
                  <a:pt x="3144063" y="2572091"/>
                  <a:pt x="3003035" y="2575775"/>
                </a:cubicBezTo>
                <a:cubicBezTo>
                  <a:pt x="2862007" y="2579459"/>
                  <a:pt x="2597740" y="2575002"/>
                  <a:pt x="2331076" y="2575775"/>
                </a:cubicBezTo>
                <a:cubicBezTo>
                  <a:pt x="2064412" y="2576548"/>
                  <a:pt x="2039072" y="2597720"/>
                  <a:pt x="1773223" y="2575775"/>
                </a:cubicBezTo>
                <a:cubicBezTo>
                  <a:pt x="1507374" y="2553830"/>
                  <a:pt x="1362433" y="2560922"/>
                  <a:pt x="1253405" y="2575775"/>
                </a:cubicBezTo>
                <a:cubicBezTo>
                  <a:pt x="1144377" y="2590628"/>
                  <a:pt x="672115" y="2595109"/>
                  <a:pt x="429304" y="2575775"/>
                </a:cubicBezTo>
                <a:cubicBezTo>
                  <a:pt x="201696" y="2554700"/>
                  <a:pt x="12011" y="2403525"/>
                  <a:pt x="0" y="2146471"/>
                </a:cubicBezTo>
                <a:cubicBezTo>
                  <a:pt x="-3592" y="2022865"/>
                  <a:pt x="8300" y="1802560"/>
                  <a:pt x="0" y="1625597"/>
                </a:cubicBezTo>
                <a:cubicBezTo>
                  <a:pt x="-8300" y="1448634"/>
                  <a:pt x="1192" y="1261986"/>
                  <a:pt x="0" y="1018865"/>
                </a:cubicBezTo>
                <a:cubicBezTo>
                  <a:pt x="-1192" y="775744"/>
                  <a:pt x="-22898" y="718573"/>
                  <a:pt x="0" y="429304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40526430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/>
              <a:t>NOTE</a:t>
            </a:r>
            <a:r>
              <a:rPr lang="en-US" dirty="0"/>
              <a:t>: </a:t>
            </a:r>
          </a:p>
          <a:p>
            <a:pPr marL="342900" indent="-342900" algn="ctr">
              <a:buAutoNum type="arabicPeriod"/>
            </a:pPr>
            <a:r>
              <a:rPr lang="en-US" dirty="0"/>
              <a:t>Na &amp; K react vigorously with air and water. Hence, are always kept submerged in kerosene or paraffin liquid.	</a:t>
            </a:r>
          </a:p>
          <a:p>
            <a:pPr marL="342900" indent="-342900" algn="ctr">
              <a:buAutoNum type="arabicPeriod"/>
            </a:pPr>
            <a:r>
              <a:rPr lang="en-US" dirty="0"/>
              <a:t>Cu is coated with black copper oxides on exposure to oxygen.</a:t>
            </a:r>
          </a:p>
          <a:p>
            <a:pPr marL="342900" indent="-342900" algn="ctr">
              <a:buAutoNum type="arabicPeriod"/>
            </a:pPr>
            <a:r>
              <a:rPr lang="en-US" dirty="0"/>
              <a:t>Ag &amp; Au doesn’t react with oxygen.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84C3F-AC53-062B-DAF2-B0F6BD755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97" b="98268" l="0" r="100000">
                        <a14:foregroundMark x1="33255" y1="10551" x2="44262" y2="10709"/>
                        <a14:foregroundMark x1="19672" y1="37638" x2="17564" y2="46614"/>
                        <a14:foregroundMark x1="17564" y1="46614" x2="20375" y2="60945"/>
                        <a14:foregroundMark x1="20375" y1="60945" x2="29040" y2="72756"/>
                        <a14:foregroundMark x1="29040" y1="72756" x2="42155" y2="70551"/>
                        <a14:foregroundMark x1="42155" y1="70551" x2="61124" y2="42047"/>
                        <a14:foregroundMark x1="61124" y1="42047" x2="61827" y2="37638"/>
                        <a14:foregroundMark x1="29742" y1="23307" x2="12412" y2="55276"/>
                        <a14:foregroundMark x1="15925" y1="27717" x2="8431" y2="47559"/>
                        <a14:foregroundMark x1="3513" y1="43937" x2="3279" y2="46457"/>
                        <a14:foregroundMark x1="5152" y1="65512" x2="16628" y2="74961"/>
                        <a14:foregroundMark x1="16628" y1="74961" x2="22717" y2="76850"/>
                        <a14:foregroundMark x1="39578" y1="59213" x2="48712" y2="47087"/>
                        <a14:foregroundMark x1="48712" y1="47087" x2="51522" y2="46457"/>
                        <a14:foregroundMark x1="44262" y1="49606" x2="25059" y2="50394"/>
                        <a14:foregroundMark x1="25059" y1="50394" x2="50820" y2="26772"/>
                        <a14:foregroundMark x1="50820" y1="26772" x2="56440" y2="25669"/>
                        <a14:foregroundMark x1="56440" y1="26457" x2="35831" y2="32441"/>
                        <a14:foregroundMark x1="35831" y1="32441" x2="39578" y2="57795"/>
                        <a14:foregroundMark x1="52459" y1="27559" x2="51991" y2="41417"/>
                        <a14:foregroundMark x1="51991" y1="41417" x2="66276" y2="35118"/>
                        <a14:foregroundMark x1="66276" y1="35118" x2="68384" y2="32126"/>
                        <a14:foregroundMark x1="73302" y1="17638" x2="96487" y2="5197"/>
                        <a14:foregroundMark x1="97190" y1="6772" x2="82436" y2="20630"/>
                        <a14:foregroundMark x1="72834" y1="26457" x2="96721" y2="13543"/>
                        <a14:foregroundMark x1="73302" y1="25512" x2="95316" y2="17008"/>
                        <a14:foregroundMark x1="49415" y1="65197" x2="53864" y2="56850"/>
                        <a14:foregroundMark x1="44496" y1="56063" x2="55035" y2="60630"/>
                        <a14:foregroundMark x1="55035" y1="60630" x2="57377" y2="59843"/>
                        <a14:foregroundMark x1="63700" y1="41890" x2="62763" y2="50394"/>
                        <a14:foregroundMark x1="69087" y1="31181" x2="66745" y2="42047"/>
                        <a14:foregroundMark x1="71194" y1="30236" x2="67213" y2="50394"/>
                        <a14:foregroundMark x1="67213" y1="50394" x2="60187" y2="64094"/>
                        <a14:foregroundMark x1="58080" y1="44094" x2="55035" y2="53071"/>
                        <a14:foregroundMark x1="55035" y1="53071" x2="66276" y2="28189"/>
                        <a14:foregroundMark x1="60890" y1="31496" x2="54098" y2="53071"/>
                        <a14:foregroundMark x1="43326" y1="34646" x2="48712" y2="40630"/>
                        <a14:foregroundMark x1="31148" y1="34646" x2="21546" y2="46299"/>
                        <a14:foregroundMark x1="21546" y1="46299" x2="21311" y2="47559"/>
                        <a14:foregroundMark x1="21311" y1="47559" x2="25527" y2="54016"/>
                        <a14:foregroundMark x1="25527" y1="54016" x2="34895" y2="55118"/>
                        <a14:foregroundMark x1="34895" y1="55118" x2="29274" y2="68976"/>
                        <a14:foregroundMark x1="29274" y1="68976" x2="29274" y2="71181"/>
                        <a14:foregroundMark x1="28103" y1="76850" x2="33021" y2="90079"/>
                        <a14:foregroundMark x1="19906" y1="77480" x2="25293" y2="97165"/>
                        <a14:foregroundMark x1="37237" y1="82205" x2="44262" y2="98110"/>
                        <a14:foregroundMark x1="57377" y1="83780" x2="62998" y2="95433"/>
                        <a14:foregroundMark x1="62998" y1="95433" x2="62998" y2="96220"/>
                        <a14:foregroundMark x1="62998" y1="96220" x2="65340" y2="98110"/>
                        <a14:foregroundMark x1="65808" y1="87402" x2="67681" y2="97638"/>
                        <a14:foregroundMark x1="67681" y1="97638" x2="68384" y2="98425"/>
                        <a14:foregroundMark x1="70960" y1="34488" x2="70258" y2="40787"/>
                        <a14:backgroundMark x1="67447" y1="60157" x2="85012" y2="60472"/>
                        <a14:backgroundMark x1="85012" y1="60472" x2="91335" y2="59370"/>
                        <a14:backgroundMark x1="0" y1="32441" x2="8197" y2="33701"/>
                        <a14:backgroundMark x1="76815" y1="45827" x2="77049" y2="58740"/>
                        <a14:backgroundMark x1="77049" y1="58740" x2="77518" y2="59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4572187">
            <a:off x="8808447" y="1641948"/>
            <a:ext cx="1976925" cy="2938999"/>
          </a:xfrm>
          <a:prstGeom prst="rect">
            <a:avLst/>
          </a:prstGeom>
        </p:spPr>
      </p:pic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22134522-83DA-2670-6C22-6A71C8A3B6FC}"/>
              </a:ext>
            </a:extLst>
          </p:cNvPr>
          <p:cNvSpPr/>
          <p:nvPr/>
        </p:nvSpPr>
        <p:spPr>
          <a:xfrm>
            <a:off x="9091523" y="2569740"/>
            <a:ext cx="1547612" cy="54170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Metal oxide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324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656" y="2173355"/>
            <a:ext cx="10515600" cy="4351338"/>
          </a:xfrm>
        </p:spPr>
        <p:txBody>
          <a:bodyPr/>
          <a:lstStyle/>
          <a:p>
            <a:pPr algn="r"/>
            <a:r>
              <a:rPr lang="en-US" dirty="0"/>
              <a:t>Metal oxides which react with both acids as well as bases to produce salt &amp; water are called </a:t>
            </a:r>
            <a:r>
              <a:rPr lang="en-US" sz="3200" b="1" i="1" u="sng" dirty="0">
                <a:solidFill>
                  <a:srgbClr val="FF0000"/>
                </a:solidFill>
              </a:rPr>
              <a:t>Amphoteric oxides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  <a:p>
            <a:r>
              <a:rPr lang="en-US" dirty="0"/>
              <a:t>Examples: </a:t>
            </a:r>
          </a:p>
          <a:p>
            <a:pPr marL="0" indent="0">
              <a:buNone/>
            </a:pPr>
            <a:r>
              <a:rPr lang="en-US" dirty="0"/>
              <a:t>	a.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6HCL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2AlCl</a:t>
            </a:r>
            <a:r>
              <a:rPr lang="en-US" baseline="-25000" dirty="0"/>
              <a:t>3</a:t>
            </a:r>
            <a:r>
              <a:rPr lang="en-US" dirty="0"/>
              <a:t> + 3H</a:t>
            </a:r>
            <a:r>
              <a:rPr lang="en-US" baseline="-25000" dirty="0"/>
              <a:t>2</a:t>
            </a:r>
            <a:r>
              <a:rPr lang="en-US" dirty="0"/>
              <a:t>O (reaction with </a:t>
            </a:r>
            <a:r>
              <a:rPr lang="en-US" dirty="0">
                <a:solidFill>
                  <a:srgbClr val="FF0000"/>
                </a:solidFill>
              </a:rPr>
              <a:t>acid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(Aluminium oxide)    (Aluminium chloride)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/>
              <a:t>b.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2NaOH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2NaAlO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O (reaction with </a:t>
            </a:r>
            <a:r>
              <a:rPr lang="en-US" dirty="0">
                <a:solidFill>
                  <a:srgbClr val="0070C0"/>
                </a:solidFill>
              </a:rPr>
              <a:t>base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(Aluminium oxide)     (Sodium aluminate)</a:t>
            </a:r>
            <a:endParaRPr lang="en-US" dirty="0"/>
          </a:p>
          <a:p>
            <a:endParaRPr lang="en-US" dirty="0"/>
          </a:p>
        </p:txBody>
      </p:sp>
      <p:sp>
        <p:nvSpPr>
          <p:cNvPr id="4" name="Up Ribbon 3"/>
          <p:cNvSpPr/>
          <p:nvPr/>
        </p:nvSpPr>
        <p:spPr>
          <a:xfrm>
            <a:off x="250370" y="332866"/>
            <a:ext cx="11625943" cy="1468191"/>
          </a:xfrm>
          <a:custGeom>
            <a:avLst/>
            <a:gdLst>
              <a:gd name="csX0" fmla="*/ 0 w 11625943"/>
              <a:gd name="csY0" fmla="*/ 1468191 h 1468191"/>
              <a:gd name="csX1" fmla="*/ 2612814 w 11625943"/>
              <a:gd name="csY1" fmla="*/ 1468191 h 1468191"/>
              <a:gd name="csX2" fmla="*/ 2976125 w 11625943"/>
              <a:gd name="csY2" fmla="*/ 1407015 h 1468191"/>
              <a:gd name="csX3" fmla="*/ 2612814 w 11625943"/>
              <a:gd name="csY3" fmla="*/ 1345839 h 1468191"/>
              <a:gd name="csX4" fmla="*/ 1886193 w 11625943"/>
              <a:gd name="csY4" fmla="*/ 1345839 h 1468191"/>
              <a:gd name="csX5" fmla="*/ 1522882 w 11625943"/>
              <a:gd name="csY5" fmla="*/ 1284663 h 1468191"/>
              <a:gd name="csX6" fmla="*/ 1886193 w 11625943"/>
              <a:gd name="csY6" fmla="*/ 1223487 h 1468191"/>
              <a:gd name="csX7" fmla="*/ 9739750 w 11625943"/>
              <a:gd name="csY7" fmla="*/ 1223488 h 1468191"/>
              <a:gd name="csX8" fmla="*/ 10103061 w 11625943"/>
              <a:gd name="csY8" fmla="*/ 1284664 h 1468191"/>
              <a:gd name="csX9" fmla="*/ 9739750 w 11625943"/>
              <a:gd name="csY9" fmla="*/ 1345840 h 1468191"/>
              <a:gd name="csX10" fmla="*/ 9013129 w 11625943"/>
              <a:gd name="csY10" fmla="*/ 1345839 h 1468191"/>
              <a:gd name="csX11" fmla="*/ 8649818 w 11625943"/>
              <a:gd name="csY11" fmla="*/ 1407015 h 1468191"/>
              <a:gd name="csX12" fmla="*/ 9013129 w 11625943"/>
              <a:gd name="csY12" fmla="*/ 1468191 h 1468191"/>
              <a:gd name="csX13" fmla="*/ 11625943 w 11625943"/>
              <a:gd name="csY13" fmla="*/ 1468191 h 1468191"/>
              <a:gd name="csX14" fmla="*/ 10172700 w 11625943"/>
              <a:gd name="csY14" fmla="*/ 856447 h 1468191"/>
              <a:gd name="csX15" fmla="*/ 11625943 w 11625943"/>
              <a:gd name="csY15" fmla="*/ 244703 h 1468191"/>
              <a:gd name="csX16" fmla="*/ 10103061 w 11625943"/>
              <a:gd name="csY16" fmla="*/ 244703 h 1468191"/>
              <a:gd name="csX17" fmla="*/ 10103061 w 11625943"/>
              <a:gd name="csY17" fmla="*/ 61176 h 1468191"/>
              <a:gd name="csX18" fmla="*/ 9739750 w 11625943"/>
              <a:gd name="csY18" fmla="*/ 0 h 1468191"/>
              <a:gd name="csX19" fmla="*/ 1886193 w 11625943"/>
              <a:gd name="csY19" fmla="*/ 0 h 1468191"/>
              <a:gd name="csX20" fmla="*/ 1522882 w 11625943"/>
              <a:gd name="csY20" fmla="*/ 61176 h 1468191"/>
              <a:gd name="csX21" fmla="*/ 1522882 w 11625943"/>
              <a:gd name="csY21" fmla="*/ 244703 h 1468191"/>
              <a:gd name="csX22" fmla="*/ 0 w 11625943"/>
              <a:gd name="csY22" fmla="*/ 244703 h 1468191"/>
              <a:gd name="csX23" fmla="*/ 1453243 w 11625943"/>
              <a:gd name="csY23" fmla="*/ 856447 h 1468191"/>
              <a:gd name="csX24" fmla="*/ 0 w 11625943"/>
              <a:gd name="csY24" fmla="*/ 1468191 h 1468191"/>
              <a:gd name="csX0" fmla="*/ 2976125 w 11625943"/>
              <a:gd name="csY0" fmla="*/ 1407015 h 1468191"/>
              <a:gd name="csX1" fmla="*/ 2612814 w 11625943"/>
              <a:gd name="csY1" fmla="*/ 1345839 h 1468191"/>
              <a:gd name="csX2" fmla="*/ 1886193 w 11625943"/>
              <a:gd name="csY2" fmla="*/ 1345839 h 1468191"/>
              <a:gd name="csX3" fmla="*/ 1522882 w 11625943"/>
              <a:gd name="csY3" fmla="*/ 1284663 h 1468191"/>
              <a:gd name="csX4" fmla="*/ 1886193 w 11625943"/>
              <a:gd name="csY4" fmla="*/ 1223487 h 1468191"/>
              <a:gd name="csX5" fmla="*/ 2976125 w 11625943"/>
              <a:gd name="csY5" fmla="*/ 1223488 h 1468191"/>
              <a:gd name="csX6" fmla="*/ 2976125 w 11625943"/>
              <a:gd name="csY6" fmla="*/ 1407015 h 1468191"/>
              <a:gd name="csX7" fmla="*/ 8649818 w 11625943"/>
              <a:gd name="csY7" fmla="*/ 1407015 h 1468191"/>
              <a:gd name="csX8" fmla="*/ 9013129 w 11625943"/>
              <a:gd name="csY8" fmla="*/ 1345839 h 1468191"/>
              <a:gd name="csX9" fmla="*/ 9739750 w 11625943"/>
              <a:gd name="csY9" fmla="*/ 1345839 h 1468191"/>
              <a:gd name="csX10" fmla="*/ 10103061 w 11625943"/>
              <a:gd name="csY10" fmla="*/ 1284663 h 1468191"/>
              <a:gd name="csX11" fmla="*/ 9739750 w 11625943"/>
              <a:gd name="csY11" fmla="*/ 1223487 h 1468191"/>
              <a:gd name="csX12" fmla="*/ 8649818 w 11625943"/>
              <a:gd name="csY12" fmla="*/ 1223488 h 1468191"/>
              <a:gd name="csX13" fmla="*/ 8649818 w 11625943"/>
              <a:gd name="csY13" fmla="*/ 1407015 h 1468191"/>
              <a:gd name="csX0" fmla="*/ 0 w 11625943"/>
              <a:gd name="csY0" fmla="*/ 1468191 h 1468191"/>
              <a:gd name="csX1" fmla="*/ 1453243 w 11625943"/>
              <a:gd name="csY1" fmla="*/ 856447 h 1468191"/>
              <a:gd name="csX2" fmla="*/ 0 w 11625943"/>
              <a:gd name="csY2" fmla="*/ 244703 h 1468191"/>
              <a:gd name="csX3" fmla="*/ 1522882 w 11625943"/>
              <a:gd name="csY3" fmla="*/ 244703 h 1468191"/>
              <a:gd name="csX4" fmla="*/ 1522882 w 11625943"/>
              <a:gd name="csY4" fmla="*/ 61176 h 1468191"/>
              <a:gd name="csX5" fmla="*/ 1886193 w 11625943"/>
              <a:gd name="csY5" fmla="*/ 0 h 1468191"/>
              <a:gd name="csX6" fmla="*/ 9739750 w 11625943"/>
              <a:gd name="csY6" fmla="*/ 0 h 1468191"/>
              <a:gd name="csX7" fmla="*/ 10103061 w 11625943"/>
              <a:gd name="csY7" fmla="*/ 61176 h 1468191"/>
              <a:gd name="csX8" fmla="*/ 10103061 w 11625943"/>
              <a:gd name="csY8" fmla="*/ 244703 h 1468191"/>
              <a:gd name="csX9" fmla="*/ 10103061 w 11625943"/>
              <a:gd name="csY9" fmla="*/ 244703 h 1468191"/>
              <a:gd name="csX10" fmla="*/ 11625943 w 11625943"/>
              <a:gd name="csY10" fmla="*/ 244703 h 1468191"/>
              <a:gd name="csX11" fmla="*/ 10172700 w 11625943"/>
              <a:gd name="csY11" fmla="*/ 856447 h 1468191"/>
              <a:gd name="csX12" fmla="*/ 11625943 w 11625943"/>
              <a:gd name="csY12" fmla="*/ 1468191 h 1468191"/>
              <a:gd name="csX13" fmla="*/ 9013129 w 11625943"/>
              <a:gd name="csY13" fmla="*/ 1468191 h 1468191"/>
              <a:gd name="csX14" fmla="*/ 8649818 w 11625943"/>
              <a:gd name="csY14" fmla="*/ 1407015 h 1468191"/>
              <a:gd name="csX15" fmla="*/ 9013129 w 11625943"/>
              <a:gd name="csY15" fmla="*/ 1345839 h 1468191"/>
              <a:gd name="csX16" fmla="*/ 9739750 w 11625943"/>
              <a:gd name="csY16" fmla="*/ 1345839 h 1468191"/>
              <a:gd name="csX17" fmla="*/ 10103061 w 11625943"/>
              <a:gd name="csY17" fmla="*/ 1284663 h 1468191"/>
              <a:gd name="csX18" fmla="*/ 9739750 w 11625943"/>
              <a:gd name="csY18" fmla="*/ 1223487 h 1468191"/>
              <a:gd name="csX19" fmla="*/ 1886193 w 11625943"/>
              <a:gd name="csY19" fmla="*/ 1223488 h 1468191"/>
              <a:gd name="csX20" fmla="*/ 1522882 w 11625943"/>
              <a:gd name="csY20" fmla="*/ 1284664 h 1468191"/>
              <a:gd name="csX21" fmla="*/ 1886193 w 11625943"/>
              <a:gd name="csY21" fmla="*/ 1345840 h 1468191"/>
              <a:gd name="csX22" fmla="*/ 2612814 w 11625943"/>
              <a:gd name="csY22" fmla="*/ 1345839 h 1468191"/>
              <a:gd name="csX23" fmla="*/ 2976125 w 11625943"/>
              <a:gd name="csY23" fmla="*/ 1407015 h 1468191"/>
              <a:gd name="csX24" fmla="*/ 2612814 w 11625943"/>
              <a:gd name="csY24" fmla="*/ 1468191 h 1468191"/>
              <a:gd name="csX25" fmla="*/ 0 w 11625943"/>
              <a:gd name="csY25" fmla="*/ 1468191 h 1468191"/>
              <a:gd name="csX26" fmla="*/ 2976125 w 11625943"/>
              <a:gd name="csY26" fmla="*/ 1223488 h 1468191"/>
              <a:gd name="csX27" fmla="*/ 2976125 w 11625943"/>
              <a:gd name="csY27" fmla="*/ 1407015 h 1468191"/>
              <a:gd name="csX28" fmla="*/ 8649818 w 11625943"/>
              <a:gd name="csY28" fmla="*/ 1407015 h 1468191"/>
              <a:gd name="csX29" fmla="*/ 8649818 w 11625943"/>
              <a:gd name="csY29" fmla="*/ 1223488 h 1468191"/>
              <a:gd name="csX30" fmla="*/ 1522882 w 11625943"/>
              <a:gd name="csY30" fmla="*/ 1284663 h 1468191"/>
              <a:gd name="csX31" fmla="*/ 1522882 w 11625943"/>
              <a:gd name="csY31" fmla="*/ 244703 h 1468191"/>
              <a:gd name="csX32" fmla="*/ 10103061 w 11625943"/>
              <a:gd name="csY32" fmla="*/ 244703 h 1468191"/>
              <a:gd name="csX33" fmla="*/ 10103061 w 11625943"/>
              <a:gd name="csY33" fmla="*/ 1284663 h 14681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11625943" h="1468191" stroke="0" extrusionOk="0">
                <a:moveTo>
                  <a:pt x="0" y="1468191"/>
                </a:moveTo>
                <a:cubicBezTo>
                  <a:pt x="1028842" y="1542987"/>
                  <a:pt x="1379207" y="1512238"/>
                  <a:pt x="2612814" y="1468191"/>
                </a:cubicBezTo>
                <a:cubicBezTo>
                  <a:pt x="2812105" y="1470976"/>
                  <a:pt x="2975070" y="1445255"/>
                  <a:pt x="2976125" y="1407015"/>
                </a:cubicBezTo>
                <a:cubicBezTo>
                  <a:pt x="2968380" y="1350680"/>
                  <a:pt x="2818719" y="1346339"/>
                  <a:pt x="2612814" y="1345839"/>
                </a:cubicBezTo>
                <a:cubicBezTo>
                  <a:pt x="2297242" y="1287049"/>
                  <a:pt x="2062806" y="1294150"/>
                  <a:pt x="1886193" y="1345839"/>
                </a:cubicBezTo>
                <a:cubicBezTo>
                  <a:pt x="1682836" y="1345458"/>
                  <a:pt x="1523391" y="1320026"/>
                  <a:pt x="1522882" y="1284663"/>
                </a:cubicBezTo>
                <a:cubicBezTo>
                  <a:pt x="1526612" y="1245154"/>
                  <a:pt x="1683224" y="1228614"/>
                  <a:pt x="1886193" y="1223487"/>
                </a:cubicBezTo>
                <a:cubicBezTo>
                  <a:pt x="4910161" y="1161686"/>
                  <a:pt x="6294189" y="1094120"/>
                  <a:pt x="9739750" y="1223488"/>
                </a:cubicBezTo>
                <a:cubicBezTo>
                  <a:pt x="9939370" y="1221731"/>
                  <a:pt x="10101523" y="1250266"/>
                  <a:pt x="10103061" y="1284664"/>
                </a:cubicBezTo>
                <a:cubicBezTo>
                  <a:pt x="10099198" y="1315887"/>
                  <a:pt x="9923710" y="1362311"/>
                  <a:pt x="9739750" y="1345840"/>
                </a:cubicBezTo>
                <a:cubicBezTo>
                  <a:pt x="9599524" y="1303293"/>
                  <a:pt x="9252965" y="1285582"/>
                  <a:pt x="9013129" y="1345839"/>
                </a:cubicBezTo>
                <a:cubicBezTo>
                  <a:pt x="8812632" y="1348178"/>
                  <a:pt x="8656133" y="1371280"/>
                  <a:pt x="8649818" y="1407015"/>
                </a:cubicBezTo>
                <a:cubicBezTo>
                  <a:pt x="8648792" y="1421203"/>
                  <a:pt x="8815135" y="1494485"/>
                  <a:pt x="9013129" y="1468191"/>
                </a:cubicBezTo>
                <a:cubicBezTo>
                  <a:pt x="9407721" y="1449510"/>
                  <a:pt x="10471570" y="1435707"/>
                  <a:pt x="11625943" y="1468191"/>
                </a:cubicBezTo>
                <a:cubicBezTo>
                  <a:pt x="11298782" y="1327018"/>
                  <a:pt x="10779498" y="1190285"/>
                  <a:pt x="10172700" y="856447"/>
                </a:cubicBezTo>
                <a:cubicBezTo>
                  <a:pt x="10498703" y="618745"/>
                  <a:pt x="10968418" y="489120"/>
                  <a:pt x="11625943" y="244703"/>
                </a:cubicBezTo>
                <a:cubicBezTo>
                  <a:pt x="10960842" y="302776"/>
                  <a:pt x="10342497" y="133383"/>
                  <a:pt x="10103061" y="244703"/>
                </a:cubicBezTo>
                <a:cubicBezTo>
                  <a:pt x="10096507" y="176947"/>
                  <a:pt x="10092643" y="132425"/>
                  <a:pt x="10103061" y="61176"/>
                </a:cubicBezTo>
                <a:cubicBezTo>
                  <a:pt x="10106858" y="23730"/>
                  <a:pt x="9936814" y="-3585"/>
                  <a:pt x="9739750" y="0"/>
                </a:cubicBezTo>
                <a:cubicBezTo>
                  <a:pt x="7975201" y="51397"/>
                  <a:pt x="5096780" y="158712"/>
                  <a:pt x="1886193" y="0"/>
                </a:cubicBezTo>
                <a:cubicBezTo>
                  <a:pt x="1682674" y="3988"/>
                  <a:pt x="1521482" y="27617"/>
                  <a:pt x="1522882" y="61176"/>
                </a:cubicBezTo>
                <a:cubicBezTo>
                  <a:pt x="1533448" y="96556"/>
                  <a:pt x="1514819" y="170962"/>
                  <a:pt x="1522882" y="244703"/>
                </a:cubicBezTo>
                <a:cubicBezTo>
                  <a:pt x="1262321" y="186885"/>
                  <a:pt x="741069" y="153190"/>
                  <a:pt x="0" y="244703"/>
                </a:cubicBezTo>
                <a:cubicBezTo>
                  <a:pt x="600014" y="541885"/>
                  <a:pt x="1060446" y="841775"/>
                  <a:pt x="1453243" y="856447"/>
                </a:cubicBezTo>
                <a:cubicBezTo>
                  <a:pt x="1307518" y="1040118"/>
                  <a:pt x="535586" y="1229101"/>
                  <a:pt x="0" y="1468191"/>
                </a:cubicBezTo>
                <a:close/>
              </a:path>
              <a:path w="11625943" h="1468191" fill="darkenLess" stroke="0" extrusionOk="0">
                <a:moveTo>
                  <a:pt x="2976125" y="1407015"/>
                </a:moveTo>
                <a:cubicBezTo>
                  <a:pt x="2863913" y="1355306"/>
                  <a:pt x="2774768" y="1373282"/>
                  <a:pt x="2612814" y="1345839"/>
                </a:cubicBezTo>
                <a:cubicBezTo>
                  <a:pt x="2470357" y="1346692"/>
                  <a:pt x="2068859" y="1302807"/>
                  <a:pt x="1886193" y="1345839"/>
                </a:cubicBezTo>
                <a:cubicBezTo>
                  <a:pt x="1688131" y="1348949"/>
                  <a:pt x="1526516" y="1316417"/>
                  <a:pt x="1522882" y="1284663"/>
                </a:cubicBezTo>
                <a:cubicBezTo>
                  <a:pt x="1532646" y="1247577"/>
                  <a:pt x="1660309" y="1210724"/>
                  <a:pt x="1886193" y="1223487"/>
                </a:cubicBezTo>
                <a:cubicBezTo>
                  <a:pt x="2360104" y="1193134"/>
                  <a:pt x="2781917" y="1209183"/>
                  <a:pt x="2976125" y="1223488"/>
                </a:cubicBezTo>
                <a:cubicBezTo>
                  <a:pt x="2982616" y="1278470"/>
                  <a:pt x="2991914" y="1366680"/>
                  <a:pt x="2976125" y="1407015"/>
                </a:cubicBezTo>
                <a:close/>
                <a:moveTo>
                  <a:pt x="8649818" y="1407015"/>
                </a:moveTo>
                <a:cubicBezTo>
                  <a:pt x="8646987" y="1343716"/>
                  <a:pt x="8830110" y="1323904"/>
                  <a:pt x="9013129" y="1345839"/>
                </a:cubicBezTo>
                <a:cubicBezTo>
                  <a:pt x="9182785" y="1407665"/>
                  <a:pt x="9661180" y="1381575"/>
                  <a:pt x="9739750" y="1345839"/>
                </a:cubicBezTo>
                <a:cubicBezTo>
                  <a:pt x="9941473" y="1341248"/>
                  <a:pt x="10103461" y="1322098"/>
                  <a:pt x="10103061" y="1284663"/>
                </a:cubicBezTo>
                <a:cubicBezTo>
                  <a:pt x="10115568" y="1274271"/>
                  <a:pt x="9910223" y="1234164"/>
                  <a:pt x="9739750" y="1223487"/>
                </a:cubicBezTo>
                <a:cubicBezTo>
                  <a:pt x="9494379" y="1178818"/>
                  <a:pt x="8809141" y="1223812"/>
                  <a:pt x="8649818" y="1223488"/>
                </a:cubicBezTo>
                <a:cubicBezTo>
                  <a:pt x="8659687" y="1255855"/>
                  <a:pt x="8640248" y="1349495"/>
                  <a:pt x="8649818" y="1407015"/>
                </a:cubicBezTo>
                <a:close/>
              </a:path>
              <a:path w="11625943" h="1468191" fill="none" extrusionOk="0">
                <a:moveTo>
                  <a:pt x="0" y="1468191"/>
                </a:moveTo>
                <a:cubicBezTo>
                  <a:pt x="613314" y="1094381"/>
                  <a:pt x="934936" y="1092914"/>
                  <a:pt x="1453243" y="856447"/>
                </a:cubicBezTo>
                <a:cubicBezTo>
                  <a:pt x="1110827" y="654652"/>
                  <a:pt x="514053" y="604468"/>
                  <a:pt x="0" y="244703"/>
                </a:cubicBezTo>
                <a:cubicBezTo>
                  <a:pt x="442072" y="128332"/>
                  <a:pt x="956868" y="180249"/>
                  <a:pt x="1522882" y="244703"/>
                </a:cubicBezTo>
                <a:cubicBezTo>
                  <a:pt x="1507745" y="223080"/>
                  <a:pt x="1533931" y="135718"/>
                  <a:pt x="1522882" y="61176"/>
                </a:cubicBezTo>
                <a:cubicBezTo>
                  <a:pt x="1496364" y="23511"/>
                  <a:pt x="1668046" y="18753"/>
                  <a:pt x="1886193" y="0"/>
                </a:cubicBezTo>
                <a:cubicBezTo>
                  <a:pt x="3191945" y="136199"/>
                  <a:pt x="6586767" y="34048"/>
                  <a:pt x="9739750" y="0"/>
                </a:cubicBezTo>
                <a:cubicBezTo>
                  <a:pt x="9937298" y="1481"/>
                  <a:pt x="10105025" y="30411"/>
                  <a:pt x="10103061" y="61176"/>
                </a:cubicBezTo>
                <a:cubicBezTo>
                  <a:pt x="10106447" y="141372"/>
                  <a:pt x="10113119" y="183366"/>
                  <a:pt x="10103061" y="244703"/>
                </a:cubicBezTo>
                <a:lnTo>
                  <a:pt x="10103061" y="244703"/>
                </a:lnTo>
                <a:cubicBezTo>
                  <a:pt x="10338084" y="326901"/>
                  <a:pt x="11351304" y="252785"/>
                  <a:pt x="11625943" y="244703"/>
                </a:cubicBezTo>
                <a:cubicBezTo>
                  <a:pt x="10886916" y="506695"/>
                  <a:pt x="10325285" y="695749"/>
                  <a:pt x="10172700" y="856447"/>
                </a:cubicBezTo>
                <a:cubicBezTo>
                  <a:pt x="10541329" y="1124752"/>
                  <a:pt x="10979806" y="1332927"/>
                  <a:pt x="11625943" y="1468191"/>
                </a:cubicBezTo>
                <a:cubicBezTo>
                  <a:pt x="11030522" y="1561550"/>
                  <a:pt x="9798551" y="1540050"/>
                  <a:pt x="9013129" y="1468191"/>
                </a:cubicBezTo>
                <a:cubicBezTo>
                  <a:pt x="8815158" y="1472800"/>
                  <a:pt x="8655724" y="1440435"/>
                  <a:pt x="8649818" y="1407015"/>
                </a:cubicBezTo>
                <a:cubicBezTo>
                  <a:pt x="8624336" y="1385371"/>
                  <a:pt x="8793543" y="1365035"/>
                  <a:pt x="9013129" y="1345839"/>
                </a:cubicBezTo>
                <a:cubicBezTo>
                  <a:pt x="9346235" y="1383485"/>
                  <a:pt x="9482894" y="1389775"/>
                  <a:pt x="9739750" y="1345839"/>
                </a:cubicBezTo>
                <a:cubicBezTo>
                  <a:pt x="9933867" y="1345181"/>
                  <a:pt x="10106392" y="1314191"/>
                  <a:pt x="10103061" y="1284663"/>
                </a:cubicBezTo>
                <a:cubicBezTo>
                  <a:pt x="10105197" y="1242418"/>
                  <a:pt x="9923951" y="1234893"/>
                  <a:pt x="9739750" y="1223487"/>
                </a:cubicBezTo>
                <a:cubicBezTo>
                  <a:pt x="7231761" y="1072248"/>
                  <a:pt x="4342709" y="1062909"/>
                  <a:pt x="1886193" y="1223488"/>
                </a:cubicBezTo>
                <a:cubicBezTo>
                  <a:pt x="1685874" y="1221607"/>
                  <a:pt x="1517612" y="1252120"/>
                  <a:pt x="1522882" y="1284664"/>
                </a:cubicBezTo>
                <a:cubicBezTo>
                  <a:pt x="1510404" y="1346650"/>
                  <a:pt x="1681692" y="1331809"/>
                  <a:pt x="1886193" y="1345840"/>
                </a:cubicBezTo>
                <a:cubicBezTo>
                  <a:pt x="2153706" y="1363499"/>
                  <a:pt x="2370250" y="1337783"/>
                  <a:pt x="2612814" y="1345839"/>
                </a:cubicBezTo>
                <a:cubicBezTo>
                  <a:pt x="2814229" y="1346010"/>
                  <a:pt x="2971993" y="1369679"/>
                  <a:pt x="2976125" y="1407015"/>
                </a:cubicBezTo>
                <a:cubicBezTo>
                  <a:pt x="2982430" y="1418481"/>
                  <a:pt x="2829997" y="1468782"/>
                  <a:pt x="2612814" y="1468191"/>
                </a:cubicBezTo>
                <a:cubicBezTo>
                  <a:pt x="2267571" y="1318527"/>
                  <a:pt x="1082564" y="1487980"/>
                  <a:pt x="0" y="1468191"/>
                </a:cubicBezTo>
                <a:close/>
                <a:moveTo>
                  <a:pt x="2976125" y="1223488"/>
                </a:moveTo>
                <a:cubicBezTo>
                  <a:pt x="2971624" y="1261610"/>
                  <a:pt x="2971988" y="1357917"/>
                  <a:pt x="2976125" y="1407015"/>
                </a:cubicBezTo>
                <a:moveTo>
                  <a:pt x="8649818" y="1407015"/>
                </a:moveTo>
                <a:cubicBezTo>
                  <a:pt x="8644275" y="1352068"/>
                  <a:pt x="8638219" y="1242694"/>
                  <a:pt x="8649818" y="1223488"/>
                </a:cubicBezTo>
                <a:moveTo>
                  <a:pt x="1522882" y="1284663"/>
                </a:moveTo>
                <a:cubicBezTo>
                  <a:pt x="1533593" y="1174145"/>
                  <a:pt x="1439701" y="398325"/>
                  <a:pt x="1522882" y="244703"/>
                </a:cubicBezTo>
                <a:moveTo>
                  <a:pt x="10103061" y="244703"/>
                </a:moveTo>
                <a:cubicBezTo>
                  <a:pt x="10042990" y="590939"/>
                  <a:pt x="10168453" y="1073804"/>
                  <a:pt x="10103061" y="1284663"/>
                </a:cubicBezTo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51997757">
                  <a:prstGeom prst="ribbon2">
                    <a:avLst>
                      <a:gd name="adj1" fmla="val 16667"/>
                      <a:gd name="adj2" fmla="val 738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Agency FB" panose="020B0503020202020204" pitchFamily="34" charset="0"/>
              </a:rPr>
              <a:t>B2.</a:t>
            </a:r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 Amphoteric oxides: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6313446F-DC8D-0C77-2ADB-BCEE63F19C4A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28994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67" y="2099997"/>
            <a:ext cx="5657134" cy="4036187"/>
          </a:xfrm>
        </p:spPr>
        <p:txBody>
          <a:bodyPr>
            <a:normAutofit/>
          </a:bodyPr>
          <a:lstStyle/>
          <a:p>
            <a:r>
              <a:rPr lang="en-US" sz="1800" dirty="0"/>
              <a:t>Reaction with variants of water forms and temperatures:</a:t>
            </a:r>
          </a:p>
          <a:p>
            <a:pPr marL="342900" indent="-342900">
              <a:buAutoNum type="arabicPeriod"/>
            </a:pPr>
            <a:r>
              <a:rPr lang="en-US" sz="1800" dirty="0"/>
              <a:t>Metals reacting with </a:t>
            </a:r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cold H</a:t>
            </a:r>
            <a:r>
              <a:rPr lang="en-US" sz="1800" b="1" baseline="-2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* Na, K, Ca.</a:t>
            </a:r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1800" dirty="0"/>
              <a:t>Metals reacting with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Steam H</a:t>
            </a:r>
            <a:r>
              <a:rPr lang="en-US" sz="18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C000"/>
                </a:solidFill>
              </a:rPr>
              <a:t>* Al, Fe, Zn.</a:t>
            </a:r>
          </a:p>
          <a:p>
            <a:pPr marL="0" indent="0">
              <a:buNone/>
            </a:pPr>
            <a:r>
              <a:rPr lang="en-US" sz="1800" dirty="0"/>
              <a:t>3. Metals reacting with </a:t>
            </a:r>
            <a:r>
              <a:rPr lang="en-US" sz="1800" b="1" dirty="0">
                <a:solidFill>
                  <a:srgbClr val="FF0000"/>
                </a:solidFill>
              </a:rPr>
              <a:t>Hot H</a:t>
            </a:r>
            <a:r>
              <a:rPr lang="en-US" sz="1800" b="1" baseline="-25000" dirty="0">
                <a:solidFill>
                  <a:srgbClr val="FF0000"/>
                </a:solidFill>
              </a:rPr>
              <a:t>2</a:t>
            </a:r>
            <a:r>
              <a:rPr lang="en-US" sz="1800" b="1" dirty="0">
                <a:solidFill>
                  <a:srgbClr val="FF0000"/>
                </a:solidFill>
              </a:rPr>
              <a:t>O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92D050"/>
                </a:solidFill>
              </a:rPr>
              <a:t>*Mg.</a:t>
            </a:r>
          </a:p>
          <a:p>
            <a:pPr marL="0" indent="0">
              <a:buNone/>
            </a:pPr>
            <a:r>
              <a:rPr lang="en-US" sz="1800" dirty="0"/>
              <a:t>4. Metals that do not react with H</a:t>
            </a:r>
            <a:r>
              <a:rPr lang="en-US" sz="1800" baseline="-25000" dirty="0"/>
              <a:t>2</a:t>
            </a:r>
            <a:r>
              <a:rPr lang="en-US" sz="1800" dirty="0"/>
              <a:t>O: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00B0F0"/>
                </a:solidFill>
              </a:rPr>
              <a:t>*Pb, Cu, Ag, Au.</a:t>
            </a:r>
          </a:p>
          <a:p>
            <a:pPr marL="0" indent="0">
              <a:buNone/>
            </a:pPr>
            <a:r>
              <a:rPr lang="en-US" sz="1800" dirty="0"/>
              <a:t>5. 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Mg</a:t>
            </a:r>
            <a:r>
              <a:rPr lang="en-US" sz="1800" dirty="0"/>
              <a:t> float as bubbles of H</a:t>
            </a:r>
            <a:r>
              <a:rPr lang="en-US" sz="1800" baseline="-25000" dirty="0"/>
              <a:t>2</a:t>
            </a:r>
            <a:r>
              <a:rPr lang="en-US" sz="1800" dirty="0"/>
              <a:t> stick to their surface.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Up Ribbon 3"/>
          <p:cNvSpPr/>
          <p:nvPr/>
        </p:nvSpPr>
        <p:spPr>
          <a:xfrm>
            <a:off x="195942" y="158699"/>
            <a:ext cx="11832771" cy="1178896"/>
          </a:xfrm>
          <a:custGeom>
            <a:avLst/>
            <a:gdLst>
              <a:gd name="csX0" fmla="*/ 0 w 11832771"/>
              <a:gd name="csY0" fmla="*/ 1178896 h 1178896"/>
              <a:gd name="csX1" fmla="*/ 2659297 w 11832771"/>
              <a:gd name="csY1" fmla="*/ 1178896 h 1178896"/>
              <a:gd name="csX2" fmla="*/ 3029071 w 11832771"/>
              <a:gd name="csY2" fmla="*/ 1129774 h 1178896"/>
              <a:gd name="csX3" fmla="*/ 2659297 w 11832771"/>
              <a:gd name="csY3" fmla="*/ 1080652 h 1178896"/>
              <a:gd name="csX4" fmla="*/ 1919749 w 11832771"/>
              <a:gd name="csY4" fmla="*/ 1080653 h 1178896"/>
              <a:gd name="csX5" fmla="*/ 1549975 w 11832771"/>
              <a:gd name="csY5" fmla="*/ 1031531 h 1178896"/>
              <a:gd name="csX6" fmla="*/ 1919749 w 11832771"/>
              <a:gd name="csY6" fmla="*/ 982409 h 1178896"/>
              <a:gd name="csX7" fmla="*/ 9913022 w 11832771"/>
              <a:gd name="csY7" fmla="*/ 982409 h 1178896"/>
              <a:gd name="csX8" fmla="*/ 10282796 w 11832771"/>
              <a:gd name="csY8" fmla="*/ 1031531 h 1178896"/>
              <a:gd name="csX9" fmla="*/ 9913022 w 11832771"/>
              <a:gd name="csY9" fmla="*/ 1080653 h 1178896"/>
              <a:gd name="csX10" fmla="*/ 9173474 w 11832771"/>
              <a:gd name="csY10" fmla="*/ 1080653 h 1178896"/>
              <a:gd name="csX11" fmla="*/ 8803700 w 11832771"/>
              <a:gd name="csY11" fmla="*/ 1129775 h 1178896"/>
              <a:gd name="csX12" fmla="*/ 9173474 w 11832771"/>
              <a:gd name="csY12" fmla="*/ 1178897 h 1178896"/>
              <a:gd name="csX13" fmla="*/ 11832771 w 11832771"/>
              <a:gd name="csY13" fmla="*/ 1178896 h 1178896"/>
              <a:gd name="csX14" fmla="*/ 10353675 w 11832771"/>
              <a:gd name="csY14" fmla="*/ 687691 h 1178896"/>
              <a:gd name="csX15" fmla="*/ 11832771 w 11832771"/>
              <a:gd name="csY15" fmla="*/ 196487 h 1178896"/>
              <a:gd name="csX16" fmla="*/ 10282796 w 11832771"/>
              <a:gd name="csY16" fmla="*/ 196487 h 1178896"/>
              <a:gd name="csX17" fmla="*/ 10282796 w 11832771"/>
              <a:gd name="csY17" fmla="*/ 49122 h 1178896"/>
              <a:gd name="csX18" fmla="*/ 9913022 w 11832771"/>
              <a:gd name="csY18" fmla="*/ 0 h 1178896"/>
              <a:gd name="csX19" fmla="*/ 1919749 w 11832771"/>
              <a:gd name="csY19" fmla="*/ 0 h 1178896"/>
              <a:gd name="csX20" fmla="*/ 1549975 w 11832771"/>
              <a:gd name="csY20" fmla="*/ 49122 h 1178896"/>
              <a:gd name="csX21" fmla="*/ 1549975 w 11832771"/>
              <a:gd name="csY21" fmla="*/ 196487 h 1178896"/>
              <a:gd name="csX22" fmla="*/ 0 w 11832771"/>
              <a:gd name="csY22" fmla="*/ 196487 h 1178896"/>
              <a:gd name="csX23" fmla="*/ 1479096 w 11832771"/>
              <a:gd name="csY23" fmla="*/ 687691 h 1178896"/>
              <a:gd name="csX24" fmla="*/ 0 w 11832771"/>
              <a:gd name="csY24" fmla="*/ 1178896 h 1178896"/>
              <a:gd name="csX0" fmla="*/ 3029071 w 11832771"/>
              <a:gd name="csY0" fmla="*/ 1129774 h 1178896"/>
              <a:gd name="csX1" fmla="*/ 2659297 w 11832771"/>
              <a:gd name="csY1" fmla="*/ 1080652 h 1178896"/>
              <a:gd name="csX2" fmla="*/ 1919749 w 11832771"/>
              <a:gd name="csY2" fmla="*/ 1080653 h 1178896"/>
              <a:gd name="csX3" fmla="*/ 1549975 w 11832771"/>
              <a:gd name="csY3" fmla="*/ 1031531 h 1178896"/>
              <a:gd name="csX4" fmla="*/ 1919749 w 11832771"/>
              <a:gd name="csY4" fmla="*/ 982409 h 1178896"/>
              <a:gd name="csX5" fmla="*/ 3029071 w 11832771"/>
              <a:gd name="csY5" fmla="*/ 982409 h 1178896"/>
              <a:gd name="csX6" fmla="*/ 3029071 w 11832771"/>
              <a:gd name="csY6" fmla="*/ 1129774 h 1178896"/>
              <a:gd name="csX7" fmla="*/ 8803700 w 11832771"/>
              <a:gd name="csY7" fmla="*/ 1129774 h 1178896"/>
              <a:gd name="csX8" fmla="*/ 9173474 w 11832771"/>
              <a:gd name="csY8" fmla="*/ 1080652 h 1178896"/>
              <a:gd name="csX9" fmla="*/ 9913022 w 11832771"/>
              <a:gd name="csY9" fmla="*/ 1080653 h 1178896"/>
              <a:gd name="csX10" fmla="*/ 10282796 w 11832771"/>
              <a:gd name="csY10" fmla="*/ 1031531 h 1178896"/>
              <a:gd name="csX11" fmla="*/ 9913022 w 11832771"/>
              <a:gd name="csY11" fmla="*/ 982409 h 1178896"/>
              <a:gd name="csX12" fmla="*/ 8803700 w 11832771"/>
              <a:gd name="csY12" fmla="*/ 982409 h 1178896"/>
              <a:gd name="csX13" fmla="*/ 8803700 w 11832771"/>
              <a:gd name="csY13" fmla="*/ 1129774 h 1178896"/>
              <a:gd name="csX0" fmla="*/ 0 w 11832771"/>
              <a:gd name="csY0" fmla="*/ 1178896 h 1178896"/>
              <a:gd name="csX1" fmla="*/ 1479096 w 11832771"/>
              <a:gd name="csY1" fmla="*/ 687691 h 1178896"/>
              <a:gd name="csX2" fmla="*/ 0 w 11832771"/>
              <a:gd name="csY2" fmla="*/ 196487 h 1178896"/>
              <a:gd name="csX3" fmla="*/ 1549975 w 11832771"/>
              <a:gd name="csY3" fmla="*/ 196487 h 1178896"/>
              <a:gd name="csX4" fmla="*/ 1549975 w 11832771"/>
              <a:gd name="csY4" fmla="*/ 49122 h 1178896"/>
              <a:gd name="csX5" fmla="*/ 1919749 w 11832771"/>
              <a:gd name="csY5" fmla="*/ 0 h 1178896"/>
              <a:gd name="csX6" fmla="*/ 9913022 w 11832771"/>
              <a:gd name="csY6" fmla="*/ 0 h 1178896"/>
              <a:gd name="csX7" fmla="*/ 10282796 w 11832771"/>
              <a:gd name="csY7" fmla="*/ 49122 h 1178896"/>
              <a:gd name="csX8" fmla="*/ 10282796 w 11832771"/>
              <a:gd name="csY8" fmla="*/ 196487 h 1178896"/>
              <a:gd name="csX9" fmla="*/ 10282796 w 11832771"/>
              <a:gd name="csY9" fmla="*/ 196487 h 1178896"/>
              <a:gd name="csX10" fmla="*/ 11832771 w 11832771"/>
              <a:gd name="csY10" fmla="*/ 196487 h 1178896"/>
              <a:gd name="csX11" fmla="*/ 10353675 w 11832771"/>
              <a:gd name="csY11" fmla="*/ 687691 h 1178896"/>
              <a:gd name="csX12" fmla="*/ 11832771 w 11832771"/>
              <a:gd name="csY12" fmla="*/ 1178896 h 1178896"/>
              <a:gd name="csX13" fmla="*/ 9173474 w 11832771"/>
              <a:gd name="csY13" fmla="*/ 1178896 h 1178896"/>
              <a:gd name="csX14" fmla="*/ 8803700 w 11832771"/>
              <a:gd name="csY14" fmla="*/ 1129774 h 1178896"/>
              <a:gd name="csX15" fmla="*/ 9173474 w 11832771"/>
              <a:gd name="csY15" fmla="*/ 1080652 h 1178896"/>
              <a:gd name="csX16" fmla="*/ 9913022 w 11832771"/>
              <a:gd name="csY16" fmla="*/ 1080653 h 1178896"/>
              <a:gd name="csX17" fmla="*/ 10282796 w 11832771"/>
              <a:gd name="csY17" fmla="*/ 1031531 h 1178896"/>
              <a:gd name="csX18" fmla="*/ 9913022 w 11832771"/>
              <a:gd name="csY18" fmla="*/ 982409 h 1178896"/>
              <a:gd name="csX19" fmla="*/ 1919749 w 11832771"/>
              <a:gd name="csY19" fmla="*/ 982409 h 1178896"/>
              <a:gd name="csX20" fmla="*/ 1549975 w 11832771"/>
              <a:gd name="csY20" fmla="*/ 1031531 h 1178896"/>
              <a:gd name="csX21" fmla="*/ 1919749 w 11832771"/>
              <a:gd name="csY21" fmla="*/ 1080653 h 1178896"/>
              <a:gd name="csX22" fmla="*/ 2659297 w 11832771"/>
              <a:gd name="csY22" fmla="*/ 1080653 h 1178896"/>
              <a:gd name="csX23" fmla="*/ 3029071 w 11832771"/>
              <a:gd name="csY23" fmla="*/ 1129775 h 1178896"/>
              <a:gd name="csX24" fmla="*/ 2659297 w 11832771"/>
              <a:gd name="csY24" fmla="*/ 1178897 h 1178896"/>
              <a:gd name="csX25" fmla="*/ 0 w 11832771"/>
              <a:gd name="csY25" fmla="*/ 1178896 h 1178896"/>
              <a:gd name="csX26" fmla="*/ 3029071 w 11832771"/>
              <a:gd name="csY26" fmla="*/ 982409 h 1178896"/>
              <a:gd name="csX27" fmla="*/ 3029071 w 11832771"/>
              <a:gd name="csY27" fmla="*/ 1129774 h 1178896"/>
              <a:gd name="csX28" fmla="*/ 8803700 w 11832771"/>
              <a:gd name="csY28" fmla="*/ 1129774 h 1178896"/>
              <a:gd name="csX29" fmla="*/ 8803700 w 11832771"/>
              <a:gd name="csY29" fmla="*/ 982409 h 1178896"/>
              <a:gd name="csX30" fmla="*/ 1549975 w 11832771"/>
              <a:gd name="csY30" fmla="*/ 1031531 h 1178896"/>
              <a:gd name="csX31" fmla="*/ 1549975 w 11832771"/>
              <a:gd name="csY31" fmla="*/ 196487 h 1178896"/>
              <a:gd name="csX32" fmla="*/ 10282796 w 11832771"/>
              <a:gd name="csY32" fmla="*/ 196487 h 1178896"/>
              <a:gd name="csX33" fmla="*/ 10282796 w 11832771"/>
              <a:gd name="csY33" fmla="*/ 1031531 h 11788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11832771" h="1178896" stroke="0" extrusionOk="0">
                <a:moveTo>
                  <a:pt x="0" y="1178896"/>
                </a:moveTo>
                <a:cubicBezTo>
                  <a:pt x="619708" y="1223226"/>
                  <a:pt x="1392208" y="1052131"/>
                  <a:pt x="2659297" y="1178896"/>
                </a:cubicBezTo>
                <a:cubicBezTo>
                  <a:pt x="2865045" y="1179327"/>
                  <a:pt x="3024758" y="1159131"/>
                  <a:pt x="3029071" y="1129774"/>
                </a:cubicBezTo>
                <a:cubicBezTo>
                  <a:pt x="3038779" y="1132754"/>
                  <a:pt x="2858569" y="1066846"/>
                  <a:pt x="2659297" y="1080652"/>
                </a:cubicBezTo>
                <a:cubicBezTo>
                  <a:pt x="2380961" y="1077428"/>
                  <a:pt x="2264816" y="1024610"/>
                  <a:pt x="1919749" y="1080653"/>
                </a:cubicBezTo>
                <a:cubicBezTo>
                  <a:pt x="1715243" y="1080905"/>
                  <a:pt x="1545613" y="1059871"/>
                  <a:pt x="1549975" y="1031531"/>
                </a:cubicBezTo>
                <a:cubicBezTo>
                  <a:pt x="1526679" y="993841"/>
                  <a:pt x="1707561" y="992457"/>
                  <a:pt x="1919749" y="982409"/>
                </a:cubicBezTo>
                <a:cubicBezTo>
                  <a:pt x="3806555" y="1004361"/>
                  <a:pt x="5988861" y="943550"/>
                  <a:pt x="9913022" y="982409"/>
                </a:cubicBezTo>
                <a:cubicBezTo>
                  <a:pt x="10117451" y="984607"/>
                  <a:pt x="10284173" y="1005661"/>
                  <a:pt x="10282796" y="1031531"/>
                </a:cubicBezTo>
                <a:cubicBezTo>
                  <a:pt x="10291239" y="1051086"/>
                  <a:pt x="10132420" y="1053413"/>
                  <a:pt x="9913022" y="1080653"/>
                </a:cubicBezTo>
                <a:cubicBezTo>
                  <a:pt x="9690215" y="1043806"/>
                  <a:pt x="9413501" y="1074250"/>
                  <a:pt x="9173474" y="1080653"/>
                </a:cubicBezTo>
                <a:cubicBezTo>
                  <a:pt x="8969769" y="1079110"/>
                  <a:pt x="8800616" y="1104673"/>
                  <a:pt x="8803700" y="1129775"/>
                </a:cubicBezTo>
                <a:cubicBezTo>
                  <a:pt x="8823983" y="1177570"/>
                  <a:pt x="8974813" y="1184678"/>
                  <a:pt x="9173474" y="1178897"/>
                </a:cubicBezTo>
                <a:cubicBezTo>
                  <a:pt x="10098523" y="1046417"/>
                  <a:pt x="11045193" y="1182738"/>
                  <a:pt x="11832771" y="1178896"/>
                </a:cubicBezTo>
                <a:cubicBezTo>
                  <a:pt x="11622997" y="1042654"/>
                  <a:pt x="10497911" y="844954"/>
                  <a:pt x="10353675" y="687691"/>
                </a:cubicBezTo>
                <a:cubicBezTo>
                  <a:pt x="10769818" y="461737"/>
                  <a:pt x="11417077" y="286709"/>
                  <a:pt x="11832771" y="196487"/>
                </a:cubicBezTo>
                <a:cubicBezTo>
                  <a:pt x="11449876" y="148665"/>
                  <a:pt x="11023963" y="310161"/>
                  <a:pt x="10282796" y="196487"/>
                </a:cubicBezTo>
                <a:cubicBezTo>
                  <a:pt x="10280730" y="129561"/>
                  <a:pt x="10278086" y="122070"/>
                  <a:pt x="10282796" y="49122"/>
                </a:cubicBezTo>
                <a:cubicBezTo>
                  <a:pt x="10304131" y="39122"/>
                  <a:pt x="10115277" y="2763"/>
                  <a:pt x="9913022" y="0"/>
                </a:cubicBezTo>
                <a:cubicBezTo>
                  <a:pt x="8935075" y="-5198"/>
                  <a:pt x="3477458" y="165574"/>
                  <a:pt x="1919749" y="0"/>
                </a:cubicBezTo>
                <a:cubicBezTo>
                  <a:pt x="1716501" y="-2449"/>
                  <a:pt x="1550967" y="20209"/>
                  <a:pt x="1549975" y="49122"/>
                </a:cubicBezTo>
                <a:cubicBezTo>
                  <a:pt x="1538146" y="95733"/>
                  <a:pt x="1559655" y="127625"/>
                  <a:pt x="1549975" y="196487"/>
                </a:cubicBezTo>
                <a:cubicBezTo>
                  <a:pt x="829927" y="71830"/>
                  <a:pt x="701438" y="84201"/>
                  <a:pt x="0" y="196487"/>
                </a:cubicBezTo>
                <a:cubicBezTo>
                  <a:pt x="633082" y="340616"/>
                  <a:pt x="854874" y="347022"/>
                  <a:pt x="1479096" y="687691"/>
                </a:cubicBezTo>
                <a:cubicBezTo>
                  <a:pt x="731697" y="883966"/>
                  <a:pt x="601180" y="897995"/>
                  <a:pt x="0" y="1178896"/>
                </a:cubicBezTo>
                <a:close/>
              </a:path>
              <a:path w="11832771" h="1178896" fill="darkenLess" stroke="0" extrusionOk="0">
                <a:moveTo>
                  <a:pt x="3029071" y="1129774"/>
                </a:moveTo>
                <a:cubicBezTo>
                  <a:pt x="2930360" y="1084900"/>
                  <a:pt x="2713343" y="1092917"/>
                  <a:pt x="2659297" y="1080652"/>
                </a:cubicBezTo>
                <a:cubicBezTo>
                  <a:pt x="2471912" y="1133130"/>
                  <a:pt x="2241158" y="1027648"/>
                  <a:pt x="1919749" y="1080653"/>
                </a:cubicBezTo>
                <a:cubicBezTo>
                  <a:pt x="1714922" y="1085058"/>
                  <a:pt x="1548553" y="1058592"/>
                  <a:pt x="1549975" y="1031531"/>
                </a:cubicBezTo>
                <a:cubicBezTo>
                  <a:pt x="1525130" y="1001966"/>
                  <a:pt x="1720093" y="958609"/>
                  <a:pt x="1919749" y="982409"/>
                </a:cubicBezTo>
                <a:cubicBezTo>
                  <a:pt x="2039200" y="903376"/>
                  <a:pt x="2909070" y="976275"/>
                  <a:pt x="3029071" y="982409"/>
                </a:cubicBezTo>
                <a:cubicBezTo>
                  <a:pt x="3037934" y="1032729"/>
                  <a:pt x="3031481" y="1068945"/>
                  <a:pt x="3029071" y="1129774"/>
                </a:cubicBezTo>
                <a:close/>
                <a:moveTo>
                  <a:pt x="8803700" y="1129774"/>
                </a:moveTo>
                <a:cubicBezTo>
                  <a:pt x="8776589" y="1089946"/>
                  <a:pt x="8948037" y="1104404"/>
                  <a:pt x="9173474" y="1080652"/>
                </a:cubicBezTo>
                <a:cubicBezTo>
                  <a:pt x="9454913" y="1019727"/>
                  <a:pt x="9559333" y="1017825"/>
                  <a:pt x="9913022" y="1080653"/>
                </a:cubicBezTo>
                <a:cubicBezTo>
                  <a:pt x="10115089" y="1082973"/>
                  <a:pt x="10280248" y="1055116"/>
                  <a:pt x="10282796" y="1031531"/>
                </a:cubicBezTo>
                <a:cubicBezTo>
                  <a:pt x="10282911" y="1007760"/>
                  <a:pt x="10137062" y="986192"/>
                  <a:pt x="9913022" y="982409"/>
                </a:cubicBezTo>
                <a:cubicBezTo>
                  <a:pt x="9679957" y="1025739"/>
                  <a:pt x="9227706" y="916269"/>
                  <a:pt x="8803700" y="982409"/>
                </a:cubicBezTo>
                <a:cubicBezTo>
                  <a:pt x="8791286" y="1004745"/>
                  <a:pt x="8805055" y="1066979"/>
                  <a:pt x="8803700" y="1129774"/>
                </a:cubicBezTo>
                <a:close/>
              </a:path>
              <a:path w="11832771" h="1178896" fill="none" extrusionOk="0">
                <a:moveTo>
                  <a:pt x="0" y="1178896"/>
                </a:moveTo>
                <a:cubicBezTo>
                  <a:pt x="636383" y="881629"/>
                  <a:pt x="787546" y="876748"/>
                  <a:pt x="1479096" y="687691"/>
                </a:cubicBezTo>
                <a:cubicBezTo>
                  <a:pt x="736882" y="553262"/>
                  <a:pt x="289816" y="319213"/>
                  <a:pt x="0" y="196487"/>
                </a:cubicBezTo>
                <a:cubicBezTo>
                  <a:pt x="560160" y="178790"/>
                  <a:pt x="1245465" y="172359"/>
                  <a:pt x="1549975" y="196487"/>
                </a:cubicBezTo>
                <a:cubicBezTo>
                  <a:pt x="1539789" y="136277"/>
                  <a:pt x="1538267" y="110817"/>
                  <a:pt x="1549975" y="49122"/>
                </a:cubicBezTo>
                <a:cubicBezTo>
                  <a:pt x="1539250" y="7988"/>
                  <a:pt x="1704652" y="16710"/>
                  <a:pt x="1919749" y="0"/>
                </a:cubicBezTo>
                <a:cubicBezTo>
                  <a:pt x="5056740" y="27785"/>
                  <a:pt x="7225003" y="7448"/>
                  <a:pt x="9913022" y="0"/>
                </a:cubicBezTo>
                <a:cubicBezTo>
                  <a:pt x="10119744" y="4252"/>
                  <a:pt x="10282302" y="22401"/>
                  <a:pt x="10282796" y="49122"/>
                </a:cubicBezTo>
                <a:cubicBezTo>
                  <a:pt x="10291998" y="99866"/>
                  <a:pt x="10281287" y="136262"/>
                  <a:pt x="10282796" y="196487"/>
                </a:cubicBezTo>
                <a:lnTo>
                  <a:pt x="10282796" y="196487"/>
                </a:lnTo>
                <a:cubicBezTo>
                  <a:pt x="10931369" y="162692"/>
                  <a:pt x="11100352" y="119692"/>
                  <a:pt x="11832771" y="196487"/>
                </a:cubicBezTo>
                <a:cubicBezTo>
                  <a:pt x="11207910" y="456500"/>
                  <a:pt x="10504068" y="504699"/>
                  <a:pt x="10353675" y="687691"/>
                </a:cubicBezTo>
                <a:cubicBezTo>
                  <a:pt x="11088933" y="930773"/>
                  <a:pt x="11303222" y="874702"/>
                  <a:pt x="11832771" y="1178896"/>
                </a:cubicBezTo>
                <a:cubicBezTo>
                  <a:pt x="11004072" y="1140303"/>
                  <a:pt x="10460127" y="1214726"/>
                  <a:pt x="9173474" y="1178896"/>
                </a:cubicBezTo>
                <a:cubicBezTo>
                  <a:pt x="8970927" y="1179612"/>
                  <a:pt x="8802387" y="1154858"/>
                  <a:pt x="8803700" y="1129774"/>
                </a:cubicBezTo>
                <a:cubicBezTo>
                  <a:pt x="8787516" y="1105750"/>
                  <a:pt x="8978262" y="1077710"/>
                  <a:pt x="9173474" y="1080652"/>
                </a:cubicBezTo>
                <a:cubicBezTo>
                  <a:pt x="9318997" y="1122609"/>
                  <a:pt x="9768324" y="1127510"/>
                  <a:pt x="9913022" y="1080653"/>
                </a:cubicBezTo>
                <a:cubicBezTo>
                  <a:pt x="10117944" y="1083193"/>
                  <a:pt x="10281787" y="1063386"/>
                  <a:pt x="10282796" y="1031531"/>
                </a:cubicBezTo>
                <a:cubicBezTo>
                  <a:pt x="10266777" y="989792"/>
                  <a:pt x="10119440" y="983502"/>
                  <a:pt x="9913022" y="982409"/>
                </a:cubicBezTo>
                <a:cubicBezTo>
                  <a:pt x="7321028" y="1068352"/>
                  <a:pt x="3893958" y="1023243"/>
                  <a:pt x="1919749" y="982409"/>
                </a:cubicBezTo>
                <a:cubicBezTo>
                  <a:pt x="1717064" y="983634"/>
                  <a:pt x="1549368" y="999763"/>
                  <a:pt x="1549975" y="1031531"/>
                </a:cubicBezTo>
                <a:cubicBezTo>
                  <a:pt x="1581232" y="1053763"/>
                  <a:pt x="1709834" y="1088049"/>
                  <a:pt x="1919749" y="1080653"/>
                </a:cubicBezTo>
                <a:cubicBezTo>
                  <a:pt x="2055705" y="1072232"/>
                  <a:pt x="2310680" y="1027026"/>
                  <a:pt x="2659297" y="1080653"/>
                </a:cubicBezTo>
                <a:cubicBezTo>
                  <a:pt x="2859884" y="1081037"/>
                  <a:pt x="3030153" y="1102477"/>
                  <a:pt x="3029071" y="1129775"/>
                </a:cubicBezTo>
                <a:cubicBezTo>
                  <a:pt x="3041847" y="1179917"/>
                  <a:pt x="2859122" y="1179777"/>
                  <a:pt x="2659297" y="1178897"/>
                </a:cubicBezTo>
                <a:cubicBezTo>
                  <a:pt x="2107627" y="1165250"/>
                  <a:pt x="579439" y="1251330"/>
                  <a:pt x="0" y="1178896"/>
                </a:cubicBezTo>
                <a:close/>
                <a:moveTo>
                  <a:pt x="3029071" y="982409"/>
                </a:moveTo>
                <a:cubicBezTo>
                  <a:pt x="3039669" y="997926"/>
                  <a:pt x="3021987" y="1076376"/>
                  <a:pt x="3029071" y="1129774"/>
                </a:cubicBezTo>
                <a:moveTo>
                  <a:pt x="8803700" y="1129774"/>
                </a:moveTo>
                <a:cubicBezTo>
                  <a:pt x="8813535" y="1098840"/>
                  <a:pt x="8816894" y="1047276"/>
                  <a:pt x="8803700" y="982409"/>
                </a:cubicBezTo>
                <a:moveTo>
                  <a:pt x="1549975" y="1031531"/>
                </a:moveTo>
                <a:cubicBezTo>
                  <a:pt x="1587609" y="652371"/>
                  <a:pt x="1593598" y="431380"/>
                  <a:pt x="1549975" y="196487"/>
                </a:cubicBezTo>
                <a:moveTo>
                  <a:pt x="10282796" y="196487"/>
                </a:moveTo>
                <a:cubicBezTo>
                  <a:pt x="10220236" y="330096"/>
                  <a:pt x="10314271" y="852559"/>
                  <a:pt x="10282796" y="1031531"/>
                </a:cubicBezTo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79619180">
                  <a:prstGeom prst="ribbon2">
                    <a:avLst>
                      <a:gd name="adj1" fmla="val 16667"/>
                      <a:gd name="adj2" fmla="val 738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B3.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Reaction of metals with water: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5038158" y="1874756"/>
            <a:ext cx="6930189" cy="3724267"/>
          </a:xfrm>
          <a:custGeom>
            <a:avLst/>
            <a:gdLst>
              <a:gd name="csX0" fmla="*/ 620686 w 6930189"/>
              <a:gd name="csY0" fmla="*/ 3724267 h 3724267"/>
              <a:gd name="csX1" fmla="*/ 310343 w 6930189"/>
              <a:gd name="csY1" fmla="*/ 3413924 h 3724267"/>
              <a:gd name="csX2" fmla="*/ 310343 w 6930189"/>
              <a:gd name="csY2" fmla="*/ 2172477 h 3724267"/>
              <a:gd name="csX3" fmla="*/ 0 w 6930189"/>
              <a:gd name="csY3" fmla="*/ 1862134 h 3724267"/>
              <a:gd name="csX4" fmla="*/ 310343 w 6930189"/>
              <a:gd name="csY4" fmla="*/ 1551791 h 3724267"/>
              <a:gd name="csX5" fmla="*/ 310343 w 6930189"/>
              <a:gd name="csY5" fmla="*/ 310343 h 3724267"/>
              <a:gd name="csX6" fmla="*/ 620686 w 6930189"/>
              <a:gd name="csY6" fmla="*/ 0 h 3724267"/>
              <a:gd name="csX7" fmla="*/ 6309503 w 6930189"/>
              <a:gd name="csY7" fmla="*/ 0 h 3724267"/>
              <a:gd name="csX8" fmla="*/ 6619846 w 6930189"/>
              <a:gd name="csY8" fmla="*/ 310343 h 3724267"/>
              <a:gd name="csX9" fmla="*/ 6619846 w 6930189"/>
              <a:gd name="csY9" fmla="*/ 1551790 h 3724267"/>
              <a:gd name="csX10" fmla="*/ 6930189 w 6930189"/>
              <a:gd name="csY10" fmla="*/ 1862133 h 3724267"/>
              <a:gd name="csX11" fmla="*/ 6619846 w 6930189"/>
              <a:gd name="csY11" fmla="*/ 2172476 h 3724267"/>
              <a:gd name="csX12" fmla="*/ 6619846 w 6930189"/>
              <a:gd name="csY12" fmla="*/ 3413924 h 3724267"/>
              <a:gd name="csX13" fmla="*/ 6309503 w 6930189"/>
              <a:gd name="csY13" fmla="*/ 3724267 h 3724267"/>
              <a:gd name="csX14" fmla="*/ 620686 w 6930189"/>
              <a:gd name="csY14" fmla="*/ 3724267 h 3724267"/>
              <a:gd name="csX0" fmla="*/ 620686 w 6930189"/>
              <a:gd name="csY0" fmla="*/ 3724267 h 3724267"/>
              <a:gd name="csX1" fmla="*/ 310343 w 6930189"/>
              <a:gd name="csY1" fmla="*/ 3413924 h 3724267"/>
              <a:gd name="csX2" fmla="*/ 310343 w 6930189"/>
              <a:gd name="csY2" fmla="*/ 2172477 h 3724267"/>
              <a:gd name="csX3" fmla="*/ 0 w 6930189"/>
              <a:gd name="csY3" fmla="*/ 1862134 h 3724267"/>
              <a:gd name="csX4" fmla="*/ 310343 w 6930189"/>
              <a:gd name="csY4" fmla="*/ 1551791 h 3724267"/>
              <a:gd name="csX5" fmla="*/ 310343 w 6930189"/>
              <a:gd name="csY5" fmla="*/ 310343 h 3724267"/>
              <a:gd name="csX6" fmla="*/ 620686 w 6930189"/>
              <a:gd name="csY6" fmla="*/ 0 h 3724267"/>
              <a:gd name="csX7" fmla="*/ 6309503 w 6930189"/>
              <a:gd name="csY7" fmla="*/ 0 h 3724267"/>
              <a:gd name="csX8" fmla="*/ 6619846 w 6930189"/>
              <a:gd name="csY8" fmla="*/ 310343 h 3724267"/>
              <a:gd name="csX9" fmla="*/ 6619846 w 6930189"/>
              <a:gd name="csY9" fmla="*/ 1551790 h 3724267"/>
              <a:gd name="csX10" fmla="*/ 6930189 w 6930189"/>
              <a:gd name="csY10" fmla="*/ 1862133 h 3724267"/>
              <a:gd name="csX11" fmla="*/ 6619846 w 6930189"/>
              <a:gd name="csY11" fmla="*/ 2172476 h 3724267"/>
              <a:gd name="csX12" fmla="*/ 6619846 w 6930189"/>
              <a:gd name="csY12" fmla="*/ 3413924 h 3724267"/>
              <a:gd name="csX13" fmla="*/ 6309503 w 6930189"/>
              <a:gd name="csY13" fmla="*/ 3724267 h 372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930189" h="3724267" stroke="0" extrusionOk="0">
                <a:moveTo>
                  <a:pt x="620686" y="3724267"/>
                </a:moveTo>
                <a:cubicBezTo>
                  <a:pt x="445309" y="3737847"/>
                  <a:pt x="288631" y="3582129"/>
                  <a:pt x="310343" y="3413924"/>
                </a:cubicBezTo>
                <a:cubicBezTo>
                  <a:pt x="285688" y="2805961"/>
                  <a:pt x="367187" y="2404570"/>
                  <a:pt x="310343" y="2172477"/>
                </a:cubicBezTo>
                <a:cubicBezTo>
                  <a:pt x="311605" y="2024905"/>
                  <a:pt x="195118" y="1838367"/>
                  <a:pt x="0" y="1862134"/>
                </a:cubicBezTo>
                <a:cubicBezTo>
                  <a:pt x="175832" y="1858108"/>
                  <a:pt x="302408" y="1716263"/>
                  <a:pt x="310343" y="1551791"/>
                </a:cubicBezTo>
                <a:cubicBezTo>
                  <a:pt x="272134" y="1321862"/>
                  <a:pt x="390676" y="480917"/>
                  <a:pt x="310343" y="310343"/>
                </a:cubicBezTo>
                <a:cubicBezTo>
                  <a:pt x="307710" y="147659"/>
                  <a:pt x="451004" y="12720"/>
                  <a:pt x="620686" y="0"/>
                </a:cubicBezTo>
                <a:cubicBezTo>
                  <a:pt x="2086639" y="-169760"/>
                  <a:pt x="4680812" y="-166415"/>
                  <a:pt x="6309503" y="0"/>
                </a:cubicBezTo>
                <a:cubicBezTo>
                  <a:pt x="6475951" y="-7181"/>
                  <a:pt x="6623094" y="130938"/>
                  <a:pt x="6619846" y="310343"/>
                </a:cubicBezTo>
                <a:cubicBezTo>
                  <a:pt x="6710638" y="812248"/>
                  <a:pt x="6525494" y="1169410"/>
                  <a:pt x="6619846" y="1551790"/>
                </a:cubicBezTo>
                <a:cubicBezTo>
                  <a:pt x="6619830" y="1730116"/>
                  <a:pt x="6745966" y="1857914"/>
                  <a:pt x="6930189" y="1862133"/>
                </a:cubicBezTo>
                <a:cubicBezTo>
                  <a:pt x="6754876" y="1846750"/>
                  <a:pt x="6647017" y="1984332"/>
                  <a:pt x="6619846" y="2172476"/>
                </a:cubicBezTo>
                <a:cubicBezTo>
                  <a:pt x="6654971" y="2419575"/>
                  <a:pt x="6584793" y="3254041"/>
                  <a:pt x="6619846" y="3413924"/>
                </a:cubicBezTo>
                <a:cubicBezTo>
                  <a:pt x="6596605" y="3575487"/>
                  <a:pt x="6498630" y="3698577"/>
                  <a:pt x="6309503" y="3724267"/>
                </a:cubicBezTo>
                <a:cubicBezTo>
                  <a:pt x="5333829" y="3646017"/>
                  <a:pt x="1539258" y="3581920"/>
                  <a:pt x="620686" y="3724267"/>
                </a:cubicBezTo>
                <a:close/>
              </a:path>
              <a:path w="6930189" h="3724267" fill="none" extrusionOk="0">
                <a:moveTo>
                  <a:pt x="620686" y="3724267"/>
                </a:moveTo>
                <a:cubicBezTo>
                  <a:pt x="449590" y="3750365"/>
                  <a:pt x="333251" y="3601315"/>
                  <a:pt x="310343" y="3413924"/>
                </a:cubicBezTo>
                <a:cubicBezTo>
                  <a:pt x="312020" y="3171632"/>
                  <a:pt x="283135" y="2354742"/>
                  <a:pt x="310343" y="2172477"/>
                </a:cubicBezTo>
                <a:cubicBezTo>
                  <a:pt x="308910" y="2004912"/>
                  <a:pt x="190256" y="1835505"/>
                  <a:pt x="0" y="1862134"/>
                </a:cubicBezTo>
                <a:cubicBezTo>
                  <a:pt x="165842" y="1856461"/>
                  <a:pt x="296267" y="1731500"/>
                  <a:pt x="310343" y="1551791"/>
                </a:cubicBezTo>
                <a:cubicBezTo>
                  <a:pt x="248161" y="1207177"/>
                  <a:pt x="241888" y="605793"/>
                  <a:pt x="310343" y="310343"/>
                </a:cubicBezTo>
                <a:cubicBezTo>
                  <a:pt x="310213" y="143386"/>
                  <a:pt x="481029" y="11126"/>
                  <a:pt x="620686" y="0"/>
                </a:cubicBezTo>
                <a:moveTo>
                  <a:pt x="6309503" y="0"/>
                </a:moveTo>
                <a:cubicBezTo>
                  <a:pt x="6492208" y="4213"/>
                  <a:pt x="6632207" y="168843"/>
                  <a:pt x="6619846" y="310343"/>
                </a:cubicBezTo>
                <a:cubicBezTo>
                  <a:pt x="6679365" y="746642"/>
                  <a:pt x="6730823" y="1284024"/>
                  <a:pt x="6619846" y="1551790"/>
                </a:cubicBezTo>
                <a:cubicBezTo>
                  <a:pt x="6606602" y="1734577"/>
                  <a:pt x="6742200" y="1838581"/>
                  <a:pt x="6930189" y="1862133"/>
                </a:cubicBezTo>
                <a:cubicBezTo>
                  <a:pt x="6767726" y="1849283"/>
                  <a:pt x="6605607" y="1973181"/>
                  <a:pt x="6619846" y="2172476"/>
                </a:cubicBezTo>
                <a:cubicBezTo>
                  <a:pt x="6623516" y="2609860"/>
                  <a:pt x="6599698" y="2998794"/>
                  <a:pt x="6619846" y="3413924"/>
                </a:cubicBezTo>
                <a:cubicBezTo>
                  <a:pt x="6630591" y="3602735"/>
                  <a:pt x="6487450" y="3731964"/>
                  <a:pt x="6309503" y="3724267"/>
                </a:cubicBezTo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88249354">
                  <a:prstGeom prst="bracePai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Examples</a:t>
            </a:r>
            <a:r>
              <a:rPr lang="en-US" dirty="0"/>
              <a:t>:</a:t>
            </a:r>
          </a:p>
          <a:p>
            <a:pPr algn="ctr"/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2Na (s) + 2H</a:t>
            </a:r>
            <a:r>
              <a:rPr lang="en-US" baseline="-25000" dirty="0"/>
              <a:t>2</a:t>
            </a:r>
            <a:r>
              <a:rPr lang="en-US" dirty="0"/>
              <a:t>O (l)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2NaOH (aq.) + H</a:t>
            </a:r>
            <a:r>
              <a:rPr lang="en-US" baseline="-25000" dirty="0"/>
              <a:t>2 </a:t>
            </a:r>
            <a:r>
              <a:rPr lang="en-US" dirty="0"/>
              <a:t>(g) + </a:t>
            </a:r>
            <a:r>
              <a:rPr lang="en-US" dirty="0">
                <a:solidFill>
                  <a:srgbClr val="FF0000"/>
                </a:solidFill>
              </a:rPr>
              <a:t>heat energy.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2K (s) + 2H</a:t>
            </a:r>
            <a:r>
              <a:rPr lang="en-US" baseline="-25000" dirty="0"/>
              <a:t>2</a:t>
            </a:r>
            <a:r>
              <a:rPr lang="en-US" dirty="0"/>
              <a:t>O (l) </a:t>
            </a:r>
            <a:r>
              <a:rPr lang="en-US" dirty="0">
                <a:sym typeface="Wingdings" panose="05000000000000000000" pitchFamily="2" charset="2"/>
              </a:rPr>
              <a:t> 2KOH (aq.) +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(g) + </a:t>
            </a:r>
            <a:r>
              <a:rPr lang="en-US" dirty="0">
                <a:solidFill>
                  <a:srgbClr val="FF0000"/>
                </a:solidFill>
              </a:rPr>
              <a:t>heat energy.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r>
              <a:rPr lang="en-US" dirty="0"/>
              <a:t>Pb + H</a:t>
            </a:r>
            <a:r>
              <a:rPr lang="en-US" baseline="-25000" dirty="0"/>
              <a:t>2</a:t>
            </a:r>
            <a:r>
              <a:rPr lang="en-US" dirty="0"/>
              <a:t>O (l) </a:t>
            </a:r>
            <a:r>
              <a:rPr lang="en-US" dirty="0">
                <a:sym typeface="Wingdings" panose="05000000000000000000" pitchFamily="2" charset="2"/>
              </a:rPr>
              <a:t> no reaction.</a:t>
            </a:r>
          </a:p>
          <a:p>
            <a:pPr marL="342900" indent="-342900" algn="ctr"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342900" indent="-342900" algn="ctr"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Ca + </a:t>
            </a:r>
            <a:r>
              <a:rPr lang="en-US" dirty="0"/>
              <a:t>2H</a:t>
            </a:r>
            <a:r>
              <a:rPr lang="en-US" baseline="-25000" dirty="0"/>
              <a:t>2</a:t>
            </a:r>
            <a:r>
              <a:rPr lang="en-US" dirty="0"/>
              <a:t>O (l) </a:t>
            </a:r>
            <a:r>
              <a:rPr lang="en-US" dirty="0">
                <a:sym typeface="Wingdings" panose="05000000000000000000" pitchFamily="2" charset="2"/>
              </a:rPr>
              <a:t> Ca(OH)</a:t>
            </a:r>
            <a:r>
              <a:rPr lang="en-US" baseline="-25000" dirty="0"/>
              <a:t>2</a:t>
            </a:r>
            <a:r>
              <a:rPr lang="en-US" dirty="0"/>
              <a:t> + H</a:t>
            </a:r>
            <a:r>
              <a:rPr lang="en-US" baseline="-25000" dirty="0"/>
              <a:t>2 </a:t>
            </a:r>
            <a:r>
              <a:rPr lang="en-US" dirty="0"/>
              <a:t>(g)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6E9DE6DD-3F81-AD78-D690-5B3367F76C30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25976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30" y="3618964"/>
            <a:ext cx="6169518" cy="2944366"/>
          </a:xfrm>
          <a:custGeom>
            <a:avLst/>
            <a:gdLst>
              <a:gd name="csX0" fmla="*/ 0 w 6169518"/>
              <a:gd name="csY0" fmla="*/ 490737 h 2944366"/>
              <a:gd name="csX1" fmla="*/ 490737 w 6169518"/>
              <a:gd name="csY1" fmla="*/ 0 h 2944366"/>
              <a:gd name="csX2" fmla="*/ 1087362 w 6169518"/>
              <a:gd name="csY2" fmla="*/ 0 h 2944366"/>
              <a:gd name="csX3" fmla="*/ 1580226 w 6169518"/>
              <a:gd name="csY3" fmla="*/ 0 h 2944366"/>
              <a:gd name="csX4" fmla="*/ 2332493 w 6169518"/>
              <a:gd name="csY4" fmla="*/ 0 h 2944366"/>
              <a:gd name="csX5" fmla="*/ 3032879 w 6169518"/>
              <a:gd name="csY5" fmla="*/ 0 h 2944366"/>
              <a:gd name="csX6" fmla="*/ 3733265 w 6169518"/>
              <a:gd name="csY6" fmla="*/ 0 h 2944366"/>
              <a:gd name="csX7" fmla="*/ 4329890 w 6169518"/>
              <a:gd name="csY7" fmla="*/ 0 h 2944366"/>
              <a:gd name="csX8" fmla="*/ 5082156 w 6169518"/>
              <a:gd name="csY8" fmla="*/ 0 h 2944366"/>
              <a:gd name="csX9" fmla="*/ 5678781 w 6169518"/>
              <a:gd name="csY9" fmla="*/ 0 h 2944366"/>
              <a:gd name="csX10" fmla="*/ 6169518 w 6169518"/>
              <a:gd name="csY10" fmla="*/ 490737 h 2944366"/>
              <a:gd name="csX11" fmla="*/ 6169518 w 6169518"/>
              <a:gd name="csY11" fmla="*/ 1125405 h 2944366"/>
              <a:gd name="csX12" fmla="*/ 6169518 w 6169518"/>
              <a:gd name="csY12" fmla="*/ 1760074 h 2944366"/>
              <a:gd name="csX13" fmla="*/ 6169518 w 6169518"/>
              <a:gd name="csY13" fmla="*/ 2453629 h 2944366"/>
              <a:gd name="csX14" fmla="*/ 5678781 w 6169518"/>
              <a:gd name="csY14" fmla="*/ 2944366 h 2944366"/>
              <a:gd name="csX15" fmla="*/ 4978395 w 6169518"/>
              <a:gd name="csY15" fmla="*/ 2944366 h 2944366"/>
              <a:gd name="csX16" fmla="*/ 4433650 w 6169518"/>
              <a:gd name="csY16" fmla="*/ 2944366 h 2944366"/>
              <a:gd name="csX17" fmla="*/ 3733265 w 6169518"/>
              <a:gd name="csY17" fmla="*/ 2944366 h 2944366"/>
              <a:gd name="csX18" fmla="*/ 3032879 w 6169518"/>
              <a:gd name="csY18" fmla="*/ 2944366 h 2944366"/>
              <a:gd name="csX19" fmla="*/ 2280612 w 6169518"/>
              <a:gd name="csY19" fmla="*/ 2944366 h 2944366"/>
              <a:gd name="csX20" fmla="*/ 1735868 w 6169518"/>
              <a:gd name="csY20" fmla="*/ 2944366 h 2944366"/>
              <a:gd name="csX21" fmla="*/ 490737 w 6169518"/>
              <a:gd name="csY21" fmla="*/ 2944366 h 2944366"/>
              <a:gd name="csX22" fmla="*/ 0 w 6169518"/>
              <a:gd name="csY22" fmla="*/ 2453629 h 2944366"/>
              <a:gd name="csX23" fmla="*/ 0 w 6169518"/>
              <a:gd name="csY23" fmla="*/ 1838590 h 2944366"/>
              <a:gd name="csX24" fmla="*/ 0 w 6169518"/>
              <a:gd name="csY24" fmla="*/ 1243179 h 2944366"/>
              <a:gd name="csX25" fmla="*/ 0 w 6169518"/>
              <a:gd name="csY25" fmla="*/ 490737 h 29443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6169518" h="2944366" extrusionOk="0">
                <a:moveTo>
                  <a:pt x="0" y="490737"/>
                </a:moveTo>
                <a:cubicBezTo>
                  <a:pt x="4271" y="229287"/>
                  <a:pt x="196781" y="26674"/>
                  <a:pt x="490737" y="0"/>
                </a:cubicBezTo>
                <a:cubicBezTo>
                  <a:pt x="719257" y="23078"/>
                  <a:pt x="944711" y="-20464"/>
                  <a:pt x="1087362" y="0"/>
                </a:cubicBezTo>
                <a:cubicBezTo>
                  <a:pt x="1230013" y="20464"/>
                  <a:pt x="1436788" y="-636"/>
                  <a:pt x="1580226" y="0"/>
                </a:cubicBezTo>
                <a:cubicBezTo>
                  <a:pt x="1723664" y="636"/>
                  <a:pt x="2162549" y="27592"/>
                  <a:pt x="2332493" y="0"/>
                </a:cubicBezTo>
                <a:cubicBezTo>
                  <a:pt x="2502437" y="-27592"/>
                  <a:pt x="2774452" y="20963"/>
                  <a:pt x="3032879" y="0"/>
                </a:cubicBezTo>
                <a:cubicBezTo>
                  <a:pt x="3291306" y="-20963"/>
                  <a:pt x="3446134" y="24641"/>
                  <a:pt x="3733265" y="0"/>
                </a:cubicBezTo>
                <a:cubicBezTo>
                  <a:pt x="4020396" y="-24641"/>
                  <a:pt x="4170216" y="15485"/>
                  <a:pt x="4329890" y="0"/>
                </a:cubicBezTo>
                <a:cubicBezTo>
                  <a:pt x="4489564" y="-15485"/>
                  <a:pt x="4848820" y="-29473"/>
                  <a:pt x="5082156" y="0"/>
                </a:cubicBezTo>
                <a:cubicBezTo>
                  <a:pt x="5315492" y="29473"/>
                  <a:pt x="5507027" y="-23794"/>
                  <a:pt x="5678781" y="0"/>
                </a:cubicBezTo>
                <a:cubicBezTo>
                  <a:pt x="5985938" y="22882"/>
                  <a:pt x="6225279" y="247575"/>
                  <a:pt x="6169518" y="490737"/>
                </a:cubicBezTo>
                <a:cubicBezTo>
                  <a:pt x="6193048" y="694900"/>
                  <a:pt x="6179796" y="844725"/>
                  <a:pt x="6169518" y="1125405"/>
                </a:cubicBezTo>
                <a:cubicBezTo>
                  <a:pt x="6159240" y="1406085"/>
                  <a:pt x="6163411" y="1517822"/>
                  <a:pt x="6169518" y="1760074"/>
                </a:cubicBezTo>
                <a:cubicBezTo>
                  <a:pt x="6175625" y="2002326"/>
                  <a:pt x="6180508" y="2162662"/>
                  <a:pt x="6169518" y="2453629"/>
                </a:cubicBezTo>
                <a:cubicBezTo>
                  <a:pt x="6178408" y="2745531"/>
                  <a:pt x="5949267" y="2929108"/>
                  <a:pt x="5678781" y="2944366"/>
                </a:cubicBezTo>
                <a:cubicBezTo>
                  <a:pt x="5483347" y="2954652"/>
                  <a:pt x="5310230" y="2940764"/>
                  <a:pt x="4978395" y="2944366"/>
                </a:cubicBezTo>
                <a:cubicBezTo>
                  <a:pt x="4646560" y="2947968"/>
                  <a:pt x="4610086" y="2946208"/>
                  <a:pt x="4433650" y="2944366"/>
                </a:cubicBezTo>
                <a:cubicBezTo>
                  <a:pt x="4257214" y="2942524"/>
                  <a:pt x="4033972" y="2925008"/>
                  <a:pt x="3733265" y="2944366"/>
                </a:cubicBezTo>
                <a:cubicBezTo>
                  <a:pt x="3432558" y="2963724"/>
                  <a:pt x="3200608" y="2972987"/>
                  <a:pt x="3032879" y="2944366"/>
                </a:cubicBezTo>
                <a:cubicBezTo>
                  <a:pt x="2865150" y="2915745"/>
                  <a:pt x="2445131" y="2912754"/>
                  <a:pt x="2280612" y="2944366"/>
                </a:cubicBezTo>
                <a:cubicBezTo>
                  <a:pt x="2116093" y="2975978"/>
                  <a:pt x="1924468" y="2919361"/>
                  <a:pt x="1735868" y="2944366"/>
                </a:cubicBezTo>
                <a:cubicBezTo>
                  <a:pt x="1547268" y="2969371"/>
                  <a:pt x="900846" y="2991244"/>
                  <a:pt x="490737" y="2944366"/>
                </a:cubicBezTo>
                <a:cubicBezTo>
                  <a:pt x="219813" y="2900138"/>
                  <a:pt x="-41049" y="2706176"/>
                  <a:pt x="0" y="2453629"/>
                </a:cubicBezTo>
                <a:cubicBezTo>
                  <a:pt x="12032" y="2208071"/>
                  <a:pt x="-7146" y="2077373"/>
                  <a:pt x="0" y="1838590"/>
                </a:cubicBezTo>
                <a:cubicBezTo>
                  <a:pt x="7146" y="1599807"/>
                  <a:pt x="27099" y="1437509"/>
                  <a:pt x="0" y="1243179"/>
                </a:cubicBezTo>
                <a:cubicBezTo>
                  <a:pt x="-27099" y="1048849"/>
                  <a:pt x="29492" y="657787"/>
                  <a:pt x="0" y="490737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061199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solidFill>
                  <a:srgbClr val="FF0000"/>
                </a:solidFill>
              </a:rPr>
              <a:t>Fe</a:t>
            </a:r>
            <a:r>
              <a:rPr lang="en-US" dirty="0"/>
              <a:t> 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2HCL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FeCl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solidFill>
                  <a:srgbClr val="FF0000"/>
                </a:solidFill>
              </a:rPr>
              <a:t>Mg</a:t>
            </a:r>
            <a:r>
              <a:rPr lang="en-US" dirty="0"/>
              <a:t> 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2HCl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MgCl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c. </a:t>
            </a:r>
            <a:r>
              <a:rPr lang="en-US" dirty="0">
                <a:solidFill>
                  <a:srgbClr val="FF0000"/>
                </a:solidFill>
              </a:rPr>
              <a:t>Zn</a:t>
            </a:r>
            <a:r>
              <a:rPr lang="en-US" dirty="0"/>
              <a:t> 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2HCl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ZnCl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 + H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d. </a:t>
            </a:r>
            <a:r>
              <a:rPr lang="en-US" dirty="0">
                <a:solidFill>
                  <a:srgbClr val="FF0000"/>
                </a:solidFill>
              </a:rPr>
              <a:t>2Al</a:t>
            </a:r>
            <a:r>
              <a:rPr lang="en-US" dirty="0"/>
              <a:t> +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6HCl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FF00"/>
                </a:solidFill>
                <a:sym typeface="Wingdings" panose="05000000000000000000" pitchFamily="2" charset="2"/>
              </a:rPr>
              <a:t>2AlCl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/>
              <a:t> + 3H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" name="Up Ribbon 3"/>
          <p:cNvSpPr/>
          <p:nvPr/>
        </p:nvSpPr>
        <p:spPr>
          <a:xfrm>
            <a:off x="163286" y="332867"/>
            <a:ext cx="11876314" cy="1096292"/>
          </a:xfrm>
          <a:custGeom>
            <a:avLst/>
            <a:gdLst>
              <a:gd name="csX0" fmla="*/ 0 w 11876314"/>
              <a:gd name="csY0" fmla="*/ 1096292 h 1096292"/>
              <a:gd name="csX1" fmla="*/ 2669083 w 11876314"/>
              <a:gd name="csY1" fmla="*/ 1096292 h 1096292"/>
              <a:gd name="csX2" fmla="*/ 3040218 w 11876314"/>
              <a:gd name="csY2" fmla="*/ 1050612 h 1096292"/>
              <a:gd name="csX3" fmla="*/ 2669083 w 11876314"/>
              <a:gd name="csY3" fmla="*/ 1004932 h 1096292"/>
              <a:gd name="csX4" fmla="*/ 1926813 w 11876314"/>
              <a:gd name="csY4" fmla="*/ 1004933 h 1096292"/>
              <a:gd name="csX5" fmla="*/ 1555678 w 11876314"/>
              <a:gd name="csY5" fmla="*/ 959253 h 1096292"/>
              <a:gd name="csX6" fmla="*/ 1926813 w 11876314"/>
              <a:gd name="csY6" fmla="*/ 913573 h 1096292"/>
              <a:gd name="csX7" fmla="*/ 9949501 w 11876314"/>
              <a:gd name="csY7" fmla="*/ 913573 h 1096292"/>
              <a:gd name="csX8" fmla="*/ 10320636 w 11876314"/>
              <a:gd name="csY8" fmla="*/ 959253 h 1096292"/>
              <a:gd name="csX9" fmla="*/ 9949501 w 11876314"/>
              <a:gd name="csY9" fmla="*/ 1004933 h 1096292"/>
              <a:gd name="csX10" fmla="*/ 9207231 w 11876314"/>
              <a:gd name="csY10" fmla="*/ 1004933 h 1096292"/>
              <a:gd name="csX11" fmla="*/ 8836096 w 11876314"/>
              <a:gd name="csY11" fmla="*/ 1050613 h 1096292"/>
              <a:gd name="csX12" fmla="*/ 9207231 w 11876314"/>
              <a:gd name="csY12" fmla="*/ 1096293 h 1096292"/>
              <a:gd name="csX13" fmla="*/ 11876314 w 11876314"/>
              <a:gd name="csY13" fmla="*/ 1096292 h 1096292"/>
              <a:gd name="csX14" fmla="*/ 10391775 w 11876314"/>
              <a:gd name="csY14" fmla="*/ 639505 h 1096292"/>
              <a:gd name="csX15" fmla="*/ 11876314 w 11876314"/>
              <a:gd name="csY15" fmla="*/ 182719 h 1096292"/>
              <a:gd name="csX16" fmla="*/ 10320636 w 11876314"/>
              <a:gd name="csY16" fmla="*/ 182719 h 1096292"/>
              <a:gd name="csX17" fmla="*/ 10320636 w 11876314"/>
              <a:gd name="csY17" fmla="*/ 45680 h 1096292"/>
              <a:gd name="csX18" fmla="*/ 9949501 w 11876314"/>
              <a:gd name="csY18" fmla="*/ 0 h 1096292"/>
              <a:gd name="csX19" fmla="*/ 1926813 w 11876314"/>
              <a:gd name="csY19" fmla="*/ 0 h 1096292"/>
              <a:gd name="csX20" fmla="*/ 1555678 w 11876314"/>
              <a:gd name="csY20" fmla="*/ 45680 h 1096292"/>
              <a:gd name="csX21" fmla="*/ 1555678 w 11876314"/>
              <a:gd name="csY21" fmla="*/ 182719 h 1096292"/>
              <a:gd name="csX22" fmla="*/ 0 w 11876314"/>
              <a:gd name="csY22" fmla="*/ 182719 h 1096292"/>
              <a:gd name="csX23" fmla="*/ 1484539 w 11876314"/>
              <a:gd name="csY23" fmla="*/ 639505 h 1096292"/>
              <a:gd name="csX24" fmla="*/ 0 w 11876314"/>
              <a:gd name="csY24" fmla="*/ 1096292 h 1096292"/>
              <a:gd name="csX0" fmla="*/ 3040218 w 11876314"/>
              <a:gd name="csY0" fmla="*/ 1050612 h 1096292"/>
              <a:gd name="csX1" fmla="*/ 2669083 w 11876314"/>
              <a:gd name="csY1" fmla="*/ 1004932 h 1096292"/>
              <a:gd name="csX2" fmla="*/ 1926813 w 11876314"/>
              <a:gd name="csY2" fmla="*/ 1004933 h 1096292"/>
              <a:gd name="csX3" fmla="*/ 1555678 w 11876314"/>
              <a:gd name="csY3" fmla="*/ 959253 h 1096292"/>
              <a:gd name="csX4" fmla="*/ 1926813 w 11876314"/>
              <a:gd name="csY4" fmla="*/ 913573 h 1096292"/>
              <a:gd name="csX5" fmla="*/ 3040218 w 11876314"/>
              <a:gd name="csY5" fmla="*/ 913573 h 1096292"/>
              <a:gd name="csX6" fmla="*/ 3040218 w 11876314"/>
              <a:gd name="csY6" fmla="*/ 1050612 h 1096292"/>
              <a:gd name="csX7" fmla="*/ 8836096 w 11876314"/>
              <a:gd name="csY7" fmla="*/ 1050612 h 1096292"/>
              <a:gd name="csX8" fmla="*/ 9207231 w 11876314"/>
              <a:gd name="csY8" fmla="*/ 1004932 h 1096292"/>
              <a:gd name="csX9" fmla="*/ 9949501 w 11876314"/>
              <a:gd name="csY9" fmla="*/ 1004933 h 1096292"/>
              <a:gd name="csX10" fmla="*/ 10320636 w 11876314"/>
              <a:gd name="csY10" fmla="*/ 959253 h 1096292"/>
              <a:gd name="csX11" fmla="*/ 9949501 w 11876314"/>
              <a:gd name="csY11" fmla="*/ 913573 h 1096292"/>
              <a:gd name="csX12" fmla="*/ 8836096 w 11876314"/>
              <a:gd name="csY12" fmla="*/ 913573 h 1096292"/>
              <a:gd name="csX13" fmla="*/ 8836096 w 11876314"/>
              <a:gd name="csY13" fmla="*/ 1050612 h 1096292"/>
              <a:gd name="csX0" fmla="*/ 0 w 11876314"/>
              <a:gd name="csY0" fmla="*/ 1096292 h 1096292"/>
              <a:gd name="csX1" fmla="*/ 1484539 w 11876314"/>
              <a:gd name="csY1" fmla="*/ 639505 h 1096292"/>
              <a:gd name="csX2" fmla="*/ 0 w 11876314"/>
              <a:gd name="csY2" fmla="*/ 182719 h 1096292"/>
              <a:gd name="csX3" fmla="*/ 1555678 w 11876314"/>
              <a:gd name="csY3" fmla="*/ 182719 h 1096292"/>
              <a:gd name="csX4" fmla="*/ 1555678 w 11876314"/>
              <a:gd name="csY4" fmla="*/ 45680 h 1096292"/>
              <a:gd name="csX5" fmla="*/ 1926813 w 11876314"/>
              <a:gd name="csY5" fmla="*/ 0 h 1096292"/>
              <a:gd name="csX6" fmla="*/ 9949501 w 11876314"/>
              <a:gd name="csY6" fmla="*/ 0 h 1096292"/>
              <a:gd name="csX7" fmla="*/ 10320636 w 11876314"/>
              <a:gd name="csY7" fmla="*/ 45680 h 1096292"/>
              <a:gd name="csX8" fmla="*/ 10320636 w 11876314"/>
              <a:gd name="csY8" fmla="*/ 182719 h 1096292"/>
              <a:gd name="csX9" fmla="*/ 10320636 w 11876314"/>
              <a:gd name="csY9" fmla="*/ 182719 h 1096292"/>
              <a:gd name="csX10" fmla="*/ 11876314 w 11876314"/>
              <a:gd name="csY10" fmla="*/ 182719 h 1096292"/>
              <a:gd name="csX11" fmla="*/ 10391775 w 11876314"/>
              <a:gd name="csY11" fmla="*/ 639505 h 1096292"/>
              <a:gd name="csX12" fmla="*/ 11876314 w 11876314"/>
              <a:gd name="csY12" fmla="*/ 1096292 h 1096292"/>
              <a:gd name="csX13" fmla="*/ 9207231 w 11876314"/>
              <a:gd name="csY13" fmla="*/ 1096292 h 1096292"/>
              <a:gd name="csX14" fmla="*/ 8836096 w 11876314"/>
              <a:gd name="csY14" fmla="*/ 1050612 h 1096292"/>
              <a:gd name="csX15" fmla="*/ 9207231 w 11876314"/>
              <a:gd name="csY15" fmla="*/ 1004932 h 1096292"/>
              <a:gd name="csX16" fmla="*/ 9949501 w 11876314"/>
              <a:gd name="csY16" fmla="*/ 1004933 h 1096292"/>
              <a:gd name="csX17" fmla="*/ 10320636 w 11876314"/>
              <a:gd name="csY17" fmla="*/ 959253 h 1096292"/>
              <a:gd name="csX18" fmla="*/ 9949501 w 11876314"/>
              <a:gd name="csY18" fmla="*/ 913573 h 1096292"/>
              <a:gd name="csX19" fmla="*/ 1926813 w 11876314"/>
              <a:gd name="csY19" fmla="*/ 913573 h 1096292"/>
              <a:gd name="csX20" fmla="*/ 1555678 w 11876314"/>
              <a:gd name="csY20" fmla="*/ 959253 h 1096292"/>
              <a:gd name="csX21" fmla="*/ 1926813 w 11876314"/>
              <a:gd name="csY21" fmla="*/ 1004933 h 1096292"/>
              <a:gd name="csX22" fmla="*/ 2669083 w 11876314"/>
              <a:gd name="csY22" fmla="*/ 1004933 h 1096292"/>
              <a:gd name="csX23" fmla="*/ 3040218 w 11876314"/>
              <a:gd name="csY23" fmla="*/ 1050613 h 1096292"/>
              <a:gd name="csX24" fmla="*/ 2669083 w 11876314"/>
              <a:gd name="csY24" fmla="*/ 1096293 h 1096292"/>
              <a:gd name="csX25" fmla="*/ 0 w 11876314"/>
              <a:gd name="csY25" fmla="*/ 1096292 h 1096292"/>
              <a:gd name="csX26" fmla="*/ 3040218 w 11876314"/>
              <a:gd name="csY26" fmla="*/ 913573 h 1096292"/>
              <a:gd name="csX27" fmla="*/ 3040218 w 11876314"/>
              <a:gd name="csY27" fmla="*/ 1050612 h 1096292"/>
              <a:gd name="csX28" fmla="*/ 8836096 w 11876314"/>
              <a:gd name="csY28" fmla="*/ 1050612 h 1096292"/>
              <a:gd name="csX29" fmla="*/ 8836096 w 11876314"/>
              <a:gd name="csY29" fmla="*/ 913573 h 1096292"/>
              <a:gd name="csX30" fmla="*/ 1555678 w 11876314"/>
              <a:gd name="csY30" fmla="*/ 959253 h 1096292"/>
              <a:gd name="csX31" fmla="*/ 1555678 w 11876314"/>
              <a:gd name="csY31" fmla="*/ 182719 h 1096292"/>
              <a:gd name="csX32" fmla="*/ 10320636 w 11876314"/>
              <a:gd name="csY32" fmla="*/ 182719 h 1096292"/>
              <a:gd name="csX33" fmla="*/ 10320636 w 11876314"/>
              <a:gd name="csY33" fmla="*/ 959253 h 10962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11876314" h="1096292" stroke="0" extrusionOk="0">
                <a:moveTo>
                  <a:pt x="0" y="1096292"/>
                </a:moveTo>
                <a:cubicBezTo>
                  <a:pt x="1278107" y="983337"/>
                  <a:pt x="2287362" y="981452"/>
                  <a:pt x="2669083" y="1096292"/>
                </a:cubicBezTo>
                <a:cubicBezTo>
                  <a:pt x="2871555" y="1095899"/>
                  <a:pt x="3040751" y="1075104"/>
                  <a:pt x="3040218" y="1050612"/>
                </a:cubicBezTo>
                <a:cubicBezTo>
                  <a:pt x="3052455" y="997502"/>
                  <a:pt x="2889032" y="1000534"/>
                  <a:pt x="2669083" y="1004932"/>
                </a:cubicBezTo>
                <a:cubicBezTo>
                  <a:pt x="2520751" y="985752"/>
                  <a:pt x="2206531" y="1056952"/>
                  <a:pt x="1926813" y="1004933"/>
                </a:cubicBezTo>
                <a:cubicBezTo>
                  <a:pt x="1722182" y="1003857"/>
                  <a:pt x="1556118" y="982978"/>
                  <a:pt x="1555678" y="959253"/>
                </a:cubicBezTo>
                <a:cubicBezTo>
                  <a:pt x="1554028" y="945176"/>
                  <a:pt x="1707439" y="907763"/>
                  <a:pt x="1926813" y="913573"/>
                </a:cubicBezTo>
                <a:cubicBezTo>
                  <a:pt x="5305223" y="1029189"/>
                  <a:pt x="7383413" y="1009019"/>
                  <a:pt x="9949501" y="913573"/>
                </a:cubicBezTo>
                <a:cubicBezTo>
                  <a:pt x="10155279" y="912631"/>
                  <a:pt x="10322233" y="935255"/>
                  <a:pt x="10320636" y="959253"/>
                </a:cubicBezTo>
                <a:cubicBezTo>
                  <a:pt x="10310688" y="991920"/>
                  <a:pt x="10152472" y="1013480"/>
                  <a:pt x="9949501" y="1004933"/>
                </a:cubicBezTo>
                <a:cubicBezTo>
                  <a:pt x="9747345" y="957022"/>
                  <a:pt x="9483608" y="972792"/>
                  <a:pt x="9207231" y="1004933"/>
                </a:cubicBezTo>
                <a:cubicBezTo>
                  <a:pt x="9003447" y="1005825"/>
                  <a:pt x="8836297" y="1026074"/>
                  <a:pt x="8836096" y="1050613"/>
                </a:cubicBezTo>
                <a:cubicBezTo>
                  <a:pt x="8828953" y="1075399"/>
                  <a:pt x="8996384" y="1087500"/>
                  <a:pt x="9207231" y="1096293"/>
                </a:cubicBezTo>
                <a:cubicBezTo>
                  <a:pt x="9781651" y="1113573"/>
                  <a:pt x="11557129" y="965800"/>
                  <a:pt x="11876314" y="1096292"/>
                </a:cubicBezTo>
                <a:cubicBezTo>
                  <a:pt x="11383467" y="845312"/>
                  <a:pt x="11055758" y="962101"/>
                  <a:pt x="10391775" y="639505"/>
                </a:cubicBezTo>
                <a:cubicBezTo>
                  <a:pt x="10762881" y="588046"/>
                  <a:pt x="11286250" y="288774"/>
                  <a:pt x="11876314" y="182719"/>
                </a:cubicBezTo>
                <a:cubicBezTo>
                  <a:pt x="11605636" y="266829"/>
                  <a:pt x="10501535" y="214373"/>
                  <a:pt x="10320636" y="182719"/>
                </a:cubicBezTo>
                <a:cubicBezTo>
                  <a:pt x="10325407" y="139887"/>
                  <a:pt x="10332560" y="113970"/>
                  <a:pt x="10320636" y="45680"/>
                </a:cubicBezTo>
                <a:cubicBezTo>
                  <a:pt x="10319774" y="15481"/>
                  <a:pt x="10162992" y="8066"/>
                  <a:pt x="9949501" y="0"/>
                </a:cubicBezTo>
                <a:cubicBezTo>
                  <a:pt x="8080411" y="17265"/>
                  <a:pt x="3448575" y="-47664"/>
                  <a:pt x="1926813" y="0"/>
                </a:cubicBezTo>
                <a:cubicBezTo>
                  <a:pt x="1721618" y="1651"/>
                  <a:pt x="1555547" y="18271"/>
                  <a:pt x="1555678" y="45680"/>
                </a:cubicBezTo>
                <a:cubicBezTo>
                  <a:pt x="1547974" y="79607"/>
                  <a:pt x="1567220" y="140437"/>
                  <a:pt x="1555678" y="182719"/>
                </a:cubicBezTo>
                <a:cubicBezTo>
                  <a:pt x="1011026" y="261391"/>
                  <a:pt x="583793" y="125613"/>
                  <a:pt x="0" y="182719"/>
                </a:cubicBezTo>
                <a:cubicBezTo>
                  <a:pt x="191738" y="239350"/>
                  <a:pt x="1198905" y="567975"/>
                  <a:pt x="1484539" y="639505"/>
                </a:cubicBezTo>
                <a:cubicBezTo>
                  <a:pt x="990575" y="659844"/>
                  <a:pt x="271137" y="892879"/>
                  <a:pt x="0" y="1096292"/>
                </a:cubicBezTo>
                <a:close/>
              </a:path>
              <a:path w="11876314" h="1096292" fill="darkenLess" stroke="0" extrusionOk="0">
                <a:moveTo>
                  <a:pt x="3040218" y="1050612"/>
                </a:moveTo>
                <a:cubicBezTo>
                  <a:pt x="2903993" y="1008057"/>
                  <a:pt x="2767069" y="1015207"/>
                  <a:pt x="2669083" y="1004932"/>
                </a:cubicBezTo>
                <a:cubicBezTo>
                  <a:pt x="2299275" y="970945"/>
                  <a:pt x="2108408" y="1056406"/>
                  <a:pt x="1926813" y="1004933"/>
                </a:cubicBezTo>
                <a:cubicBezTo>
                  <a:pt x="1726204" y="1004921"/>
                  <a:pt x="1552200" y="982259"/>
                  <a:pt x="1555678" y="959253"/>
                </a:cubicBezTo>
                <a:cubicBezTo>
                  <a:pt x="1526011" y="936748"/>
                  <a:pt x="1728769" y="885804"/>
                  <a:pt x="1926813" y="913573"/>
                </a:cubicBezTo>
                <a:cubicBezTo>
                  <a:pt x="2124810" y="859019"/>
                  <a:pt x="2646155" y="952094"/>
                  <a:pt x="3040218" y="913573"/>
                </a:cubicBezTo>
                <a:cubicBezTo>
                  <a:pt x="3051502" y="957558"/>
                  <a:pt x="3052316" y="1019888"/>
                  <a:pt x="3040218" y="1050612"/>
                </a:cubicBezTo>
                <a:close/>
                <a:moveTo>
                  <a:pt x="8836096" y="1050612"/>
                </a:moveTo>
                <a:cubicBezTo>
                  <a:pt x="8824145" y="1032954"/>
                  <a:pt x="8979641" y="1007976"/>
                  <a:pt x="9207231" y="1004932"/>
                </a:cubicBezTo>
                <a:cubicBezTo>
                  <a:pt x="9371958" y="969220"/>
                  <a:pt x="9679794" y="987522"/>
                  <a:pt x="9949501" y="1004933"/>
                </a:cubicBezTo>
                <a:cubicBezTo>
                  <a:pt x="10156305" y="1005931"/>
                  <a:pt x="10316742" y="983838"/>
                  <a:pt x="10320636" y="959253"/>
                </a:cubicBezTo>
                <a:cubicBezTo>
                  <a:pt x="10327853" y="956549"/>
                  <a:pt x="10170488" y="896224"/>
                  <a:pt x="9949501" y="913573"/>
                </a:cubicBezTo>
                <a:cubicBezTo>
                  <a:pt x="9690850" y="883316"/>
                  <a:pt x="9334611" y="833880"/>
                  <a:pt x="8836096" y="913573"/>
                </a:cubicBezTo>
                <a:cubicBezTo>
                  <a:pt x="8835678" y="935029"/>
                  <a:pt x="8823886" y="1018378"/>
                  <a:pt x="8836096" y="1050612"/>
                </a:cubicBezTo>
                <a:close/>
              </a:path>
              <a:path w="11876314" h="1096292" fill="none" extrusionOk="0">
                <a:moveTo>
                  <a:pt x="0" y="1096292"/>
                </a:moveTo>
                <a:cubicBezTo>
                  <a:pt x="280017" y="1053504"/>
                  <a:pt x="1006845" y="924012"/>
                  <a:pt x="1484539" y="639505"/>
                </a:cubicBezTo>
                <a:cubicBezTo>
                  <a:pt x="1169691" y="430047"/>
                  <a:pt x="220352" y="319907"/>
                  <a:pt x="0" y="182719"/>
                </a:cubicBezTo>
                <a:cubicBezTo>
                  <a:pt x="260726" y="66126"/>
                  <a:pt x="1263318" y="161672"/>
                  <a:pt x="1555678" y="182719"/>
                </a:cubicBezTo>
                <a:cubicBezTo>
                  <a:pt x="1566956" y="141462"/>
                  <a:pt x="1546252" y="106536"/>
                  <a:pt x="1555678" y="45680"/>
                </a:cubicBezTo>
                <a:cubicBezTo>
                  <a:pt x="1575839" y="27125"/>
                  <a:pt x="1735268" y="27613"/>
                  <a:pt x="1926813" y="0"/>
                </a:cubicBezTo>
                <a:cubicBezTo>
                  <a:pt x="3485044" y="124746"/>
                  <a:pt x="7136466" y="-129374"/>
                  <a:pt x="9949501" y="0"/>
                </a:cubicBezTo>
                <a:cubicBezTo>
                  <a:pt x="10150463" y="-333"/>
                  <a:pt x="10317320" y="20597"/>
                  <a:pt x="10320636" y="45680"/>
                </a:cubicBezTo>
                <a:cubicBezTo>
                  <a:pt x="10312436" y="76275"/>
                  <a:pt x="10314980" y="144131"/>
                  <a:pt x="10320636" y="182719"/>
                </a:cubicBezTo>
                <a:lnTo>
                  <a:pt x="10320636" y="182719"/>
                </a:lnTo>
                <a:cubicBezTo>
                  <a:pt x="11026880" y="93497"/>
                  <a:pt x="11311289" y="296125"/>
                  <a:pt x="11876314" y="182719"/>
                </a:cubicBezTo>
                <a:cubicBezTo>
                  <a:pt x="11532355" y="281758"/>
                  <a:pt x="11000914" y="521346"/>
                  <a:pt x="10391775" y="639505"/>
                </a:cubicBezTo>
                <a:cubicBezTo>
                  <a:pt x="10913823" y="737752"/>
                  <a:pt x="11260511" y="882586"/>
                  <a:pt x="11876314" y="1096292"/>
                </a:cubicBezTo>
                <a:cubicBezTo>
                  <a:pt x="11208786" y="1171453"/>
                  <a:pt x="9681636" y="1103296"/>
                  <a:pt x="9207231" y="1096292"/>
                </a:cubicBezTo>
                <a:cubicBezTo>
                  <a:pt x="9002546" y="1096154"/>
                  <a:pt x="8836069" y="1076951"/>
                  <a:pt x="8836096" y="1050612"/>
                </a:cubicBezTo>
                <a:cubicBezTo>
                  <a:pt x="8860007" y="1016233"/>
                  <a:pt x="8997227" y="1018228"/>
                  <a:pt x="9207231" y="1004932"/>
                </a:cubicBezTo>
                <a:cubicBezTo>
                  <a:pt x="9436680" y="1032673"/>
                  <a:pt x="9683665" y="1056857"/>
                  <a:pt x="9949501" y="1004933"/>
                </a:cubicBezTo>
                <a:cubicBezTo>
                  <a:pt x="10157310" y="1006177"/>
                  <a:pt x="10323259" y="984601"/>
                  <a:pt x="10320636" y="959253"/>
                </a:cubicBezTo>
                <a:cubicBezTo>
                  <a:pt x="10319763" y="954453"/>
                  <a:pt x="10148503" y="903859"/>
                  <a:pt x="9949501" y="913573"/>
                </a:cubicBezTo>
                <a:cubicBezTo>
                  <a:pt x="7864997" y="927165"/>
                  <a:pt x="5649856" y="857787"/>
                  <a:pt x="1926813" y="913573"/>
                </a:cubicBezTo>
                <a:cubicBezTo>
                  <a:pt x="1721682" y="913108"/>
                  <a:pt x="1559295" y="930557"/>
                  <a:pt x="1555678" y="959253"/>
                </a:cubicBezTo>
                <a:cubicBezTo>
                  <a:pt x="1555866" y="961959"/>
                  <a:pt x="1723124" y="1010625"/>
                  <a:pt x="1926813" y="1004933"/>
                </a:cubicBezTo>
                <a:cubicBezTo>
                  <a:pt x="2041123" y="1025335"/>
                  <a:pt x="2410157" y="1036823"/>
                  <a:pt x="2669083" y="1004933"/>
                </a:cubicBezTo>
                <a:cubicBezTo>
                  <a:pt x="2874650" y="1007100"/>
                  <a:pt x="3040813" y="1025116"/>
                  <a:pt x="3040218" y="1050613"/>
                </a:cubicBezTo>
                <a:cubicBezTo>
                  <a:pt x="3043200" y="1083298"/>
                  <a:pt x="2873813" y="1085963"/>
                  <a:pt x="2669083" y="1096293"/>
                </a:cubicBezTo>
                <a:cubicBezTo>
                  <a:pt x="2273484" y="1043811"/>
                  <a:pt x="1113498" y="1183883"/>
                  <a:pt x="0" y="1096292"/>
                </a:cubicBezTo>
                <a:close/>
                <a:moveTo>
                  <a:pt x="3040218" y="913573"/>
                </a:moveTo>
                <a:cubicBezTo>
                  <a:pt x="3036845" y="957015"/>
                  <a:pt x="3045743" y="1010623"/>
                  <a:pt x="3040218" y="1050612"/>
                </a:cubicBezTo>
                <a:moveTo>
                  <a:pt x="8836096" y="1050612"/>
                </a:moveTo>
                <a:cubicBezTo>
                  <a:pt x="8846186" y="1017271"/>
                  <a:pt x="8845860" y="932577"/>
                  <a:pt x="8836096" y="913573"/>
                </a:cubicBezTo>
                <a:moveTo>
                  <a:pt x="1555678" y="959253"/>
                </a:moveTo>
                <a:cubicBezTo>
                  <a:pt x="1586689" y="758771"/>
                  <a:pt x="1616586" y="549780"/>
                  <a:pt x="1555678" y="182719"/>
                </a:cubicBezTo>
                <a:moveTo>
                  <a:pt x="10320636" y="182719"/>
                </a:moveTo>
                <a:cubicBezTo>
                  <a:pt x="10291925" y="374848"/>
                  <a:pt x="10327221" y="622405"/>
                  <a:pt x="10320636" y="959253"/>
                </a:cubicBezTo>
              </a:path>
            </a:pathLst>
          </a:cu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74470531">
                  <a:prstGeom prst="ribbon2">
                    <a:avLst>
                      <a:gd name="adj1" fmla="val 16667"/>
                      <a:gd name="adj2" fmla="val 738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gency FB" panose="020B0503020202020204" pitchFamily="34" charset="0"/>
              </a:rPr>
              <a:t>B4.</a:t>
            </a:r>
            <a:r>
              <a:rPr lang="en-US" sz="3200" b="1" dirty="0">
                <a:solidFill>
                  <a:srgbClr val="FFC000"/>
                </a:solidFill>
                <a:latin typeface="Agency FB" panose="020B0503020202020204" pitchFamily="34" charset="0"/>
              </a:rPr>
              <a:t> Reaction of metals with Acids: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9576" y="1867435"/>
            <a:ext cx="1547612" cy="1212202"/>
          </a:xfrm>
          <a:custGeom>
            <a:avLst/>
            <a:gdLst>
              <a:gd name="csX0" fmla="*/ 0 w 1547612"/>
              <a:gd name="csY0" fmla="*/ 202038 h 1212202"/>
              <a:gd name="csX1" fmla="*/ 202038 w 1547612"/>
              <a:gd name="csY1" fmla="*/ 0 h 1212202"/>
              <a:gd name="csX2" fmla="*/ 773806 w 1547612"/>
              <a:gd name="csY2" fmla="*/ 0 h 1212202"/>
              <a:gd name="csX3" fmla="*/ 1345574 w 1547612"/>
              <a:gd name="csY3" fmla="*/ 0 h 1212202"/>
              <a:gd name="csX4" fmla="*/ 1547612 w 1547612"/>
              <a:gd name="csY4" fmla="*/ 202038 h 1212202"/>
              <a:gd name="csX5" fmla="*/ 1547612 w 1547612"/>
              <a:gd name="csY5" fmla="*/ 589938 h 1212202"/>
              <a:gd name="csX6" fmla="*/ 1547612 w 1547612"/>
              <a:gd name="csY6" fmla="*/ 1010164 h 1212202"/>
              <a:gd name="csX7" fmla="*/ 1345574 w 1547612"/>
              <a:gd name="csY7" fmla="*/ 1212202 h 1212202"/>
              <a:gd name="csX8" fmla="*/ 762371 w 1547612"/>
              <a:gd name="csY8" fmla="*/ 1212202 h 1212202"/>
              <a:gd name="csX9" fmla="*/ 202038 w 1547612"/>
              <a:gd name="csY9" fmla="*/ 1212202 h 1212202"/>
              <a:gd name="csX10" fmla="*/ 0 w 1547612"/>
              <a:gd name="csY10" fmla="*/ 1010164 h 1212202"/>
              <a:gd name="csX11" fmla="*/ 0 w 1547612"/>
              <a:gd name="csY11" fmla="*/ 598020 h 1212202"/>
              <a:gd name="csX12" fmla="*/ 0 w 1547612"/>
              <a:gd name="csY12" fmla="*/ 202038 h 12122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547612" h="1212202" extrusionOk="0">
                <a:moveTo>
                  <a:pt x="0" y="202038"/>
                </a:moveTo>
                <a:cubicBezTo>
                  <a:pt x="4392" y="99399"/>
                  <a:pt x="101834" y="-4981"/>
                  <a:pt x="202038" y="0"/>
                </a:cubicBezTo>
                <a:cubicBezTo>
                  <a:pt x="326027" y="-62534"/>
                  <a:pt x="548496" y="1934"/>
                  <a:pt x="773806" y="0"/>
                </a:cubicBezTo>
                <a:cubicBezTo>
                  <a:pt x="999116" y="-1934"/>
                  <a:pt x="1130921" y="16396"/>
                  <a:pt x="1345574" y="0"/>
                </a:cubicBezTo>
                <a:cubicBezTo>
                  <a:pt x="1458658" y="-10840"/>
                  <a:pt x="1546451" y="86862"/>
                  <a:pt x="1547612" y="202038"/>
                </a:cubicBezTo>
                <a:cubicBezTo>
                  <a:pt x="1560987" y="281534"/>
                  <a:pt x="1510192" y="453654"/>
                  <a:pt x="1547612" y="589938"/>
                </a:cubicBezTo>
                <a:cubicBezTo>
                  <a:pt x="1585032" y="726222"/>
                  <a:pt x="1543561" y="860949"/>
                  <a:pt x="1547612" y="1010164"/>
                </a:cubicBezTo>
                <a:cubicBezTo>
                  <a:pt x="1528193" y="1094778"/>
                  <a:pt x="1457132" y="1234675"/>
                  <a:pt x="1345574" y="1212202"/>
                </a:cubicBezTo>
                <a:cubicBezTo>
                  <a:pt x="1123761" y="1249750"/>
                  <a:pt x="1046202" y="1175126"/>
                  <a:pt x="762371" y="1212202"/>
                </a:cubicBezTo>
                <a:cubicBezTo>
                  <a:pt x="478540" y="1249278"/>
                  <a:pt x="342827" y="1176081"/>
                  <a:pt x="202038" y="1212202"/>
                </a:cubicBezTo>
                <a:cubicBezTo>
                  <a:pt x="91421" y="1227187"/>
                  <a:pt x="-5075" y="1134462"/>
                  <a:pt x="0" y="1010164"/>
                </a:cubicBezTo>
                <a:cubicBezTo>
                  <a:pt x="-48341" y="842496"/>
                  <a:pt x="14771" y="720715"/>
                  <a:pt x="0" y="598020"/>
                </a:cubicBezTo>
                <a:cubicBezTo>
                  <a:pt x="-14771" y="475325"/>
                  <a:pt x="16638" y="350084"/>
                  <a:pt x="0" y="20203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3735037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Metal</a:t>
            </a:r>
            <a:endParaRPr lang="en-US" b="1" dirty="0"/>
          </a:p>
        </p:txBody>
      </p:sp>
      <p:sp>
        <p:nvSpPr>
          <p:cNvPr id="6" name="Cross 5"/>
          <p:cNvSpPr/>
          <p:nvPr/>
        </p:nvSpPr>
        <p:spPr>
          <a:xfrm>
            <a:off x="2813432" y="2203079"/>
            <a:ext cx="643944" cy="540913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43620" y="1860400"/>
            <a:ext cx="2497428" cy="1378636"/>
          </a:xfrm>
          <a:custGeom>
            <a:avLst/>
            <a:gdLst>
              <a:gd name="csX0" fmla="*/ 0 w 2497428"/>
              <a:gd name="csY0" fmla="*/ 689318 h 1378636"/>
              <a:gd name="csX1" fmla="*/ 1248714 w 2497428"/>
              <a:gd name="csY1" fmla="*/ 0 h 1378636"/>
              <a:gd name="csX2" fmla="*/ 2497428 w 2497428"/>
              <a:gd name="csY2" fmla="*/ 689318 h 1378636"/>
              <a:gd name="csX3" fmla="*/ 1248714 w 2497428"/>
              <a:gd name="csY3" fmla="*/ 1378636 h 1378636"/>
              <a:gd name="csX4" fmla="*/ 0 w 2497428"/>
              <a:gd name="csY4" fmla="*/ 689318 h 13786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97428" h="1378636" extrusionOk="0">
                <a:moveTo>
                  <a:pt x="0" y="689318"/>
                </a:moveTo>
                <a:cubicBezTo>
                  <a:pt x="21769" y="304839"/>
                  <a:pt x="432496" y="5863"/>
                  <a:pt x="1248714" y="0"/>
                </a:cubicBezTo>
                <a:cubicBezTo>
                  <a:pt x="1946039" y="-48250"/>
                  <a:pt x="2516509" y="326564"/>
                  <a:pt x="2497428" y="689318"/>
                </a:cubicBezTo>
                <a:cubicBezTo>
                  <a:pt x="2442758" y="1060270"/>
                  <a:pt x="2011943" y="1350859"/>
                  <a:pt x="1248714" y="1378636"/>
                </a:cubicBezTo>
                <a:cubicBezTo>
                  <a:pt x="515568" y="1369828"/>
                  <a:pt x="11211" y="1116504"/>
                  <a:pt x="0" y="689318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086909779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  <a:r>
              <a:rPr lang="en-US" sz="4000" b="1" dirty="0"/>
              <a:t>Dilute Acid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27292" y="2035457"/>
            <a:ext cx="1764405" cy="977209"/>
          </a:xfrm>
          <a:custGeom>
            <a:avLst/>
            <a:gdLst>
              <a:gd name="csX0" fmla="*/ 0 w 1764405"/>
              <a:gd name="csY0" fmla="*/ 244302 h 977209"/>
              <a:gd name="csX1" fmla="*/ 625142 w 1764405"/>
              <a:gd name="csY1" fmla="*/ 244302 h 977209"/>
              <a:gd name="csX2" fmla="*/ 1275801 w 1764405"/>
              <a:gd name="csY2" fmla="*/ 244302 h 977209"/>
              <a:gd name="csX3" fmla="*/ 1275801 w 1764405"/>
              <a:gd name="csY3" fmla="*/ 0 h 977209"/>
              <a:gd name="csX4" fmla="*/ 1764405 w 1764405"/>
              <a:gd name="csY4" fmla="*/ 488605 h 977209"/>
              <a:gd name="csX5" fmla="*/ 1275801 w 1764405"/>
              <a:gd name="csY5" fmla="*/ 977209 h 977209"/>
              <a:gd name="csX6" fmla="*/ 1275801 w 1764405"/>
              <a:gd name="csY6" fmla="*/ 732907 h 977209"/>
              <a:gd name="csX7" fmla="*/ 637901 w 1764405"/>
              <a:gd name="csY7" fmla="*/ 732907 h 977209"/>
              <a:gd name="csX8" fmla="*/ 0 w 1764405"/>
              <a:gd name="csY8" fmla="*/ 732907 h 977209"/>
              <a:gd name="csX9" fmla="*/ 0 w 1764405"/>
              <a:gd name="csY9" fmla="*/ 244302 h 9772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764405" h="977209" extrusionOk="0">
                <a:moveTo>
                  <a:pt x="0" y="244302"/>
                </a:moveTo>
                <a:cubicBezTo>
                  <a:pt x="278295" y="272219"/>
                  <a:pt x="452174" y="252806"/>
                  <a:pt x="625142" y="244302"/>
                </a:cubicBezTo>
                <a:cubicBezTo>
                  <a:pt x="798110" y="235798"/>
                  <a:pt x="1089032" y="212317"/>
                  <a:pt x="1275801" y="244302"/>
                </a:cubicBezTo>
                <a:cubicBezTo>
                  <a:pt x="1283041" y="180420"/>
                  <a:pt x="1266047" y="67979"/>
                  <a:pt x="1275801" y="0"/>
                </a:cubicBezTo>
                <a:cubicBezTo>
                  <a:pt x="1488377" y="204733"/>
                  <a:pt x="1551359" y="270472"/>
                  <a:pt x="1764405" y="488605"/>
                </a:cubicBezTo>
                <a:cubicBezTo>
                  <a:pt x="1622612" y="656252"/>
                  <a:pt x="1489357" y="751229"/>
                  <a:pt x="1275801" y="977209"/>
                </a:cubicBezTo>
                <a:cubicBezTo>
                  <a:pt x="1282248" y="888549"/>
                  <a:pt x="1284216" y="817016"/>
                  <a:pt x="1275801" y="732907"/>
                </a:cubicBezTo>
                <a:cubicBezTo>
                  <a:pt x="1054564" y="720115"/>
                  <a:pt x="866180" y="721713"/>
                  <a:pt x="637901" y="732907"/>
                </a:cubicBezTo>
                <a:cubicBezTo>
                  <a:pt x="409622" y="744101"/>
                  <a:pt x="234453" y="701884"/>
                  <a:pt x="0" y="732907"/>
                </a:cubicBezTo>
                <a:cubicBezTo>
                  <a:pt x="-17250" y="531197"/>
                  <a:pt x="-12616" y="476786"/>
                  <a:pt x="0" y="244302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557588572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8922527" y="1838250"/>
            <a:ext cx="2816986" cy="1269365"/>
          </a:xfrm>
          <a:prstGeom prst="star7">
            <a:avLst>
              <a:gd name="adj" fmla="val 40899"/>
              <a:gd name="hf" fmla="val 102572"/>
              <a:gd name="vf" fmla="val 10521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Salt + H</a:t>
            </a:r>
            <a:r>
              <a:rPr lang="en-US" sz="3600" baseline="-25000" dirty="0">
                <a:solidFill>
                  <a:srgbClr val="FFC000"/>
                </a:solidFill>
              </a:rPr>
              <a:t>2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17608" y="3750386"/>
            <a:ext cx="4621905" cy="2842130"/>
          </a:xfrm>
          <a:custGeom>
            <a:avLst/>
            <a:gdLst>
              <a:gd name="csX0" fmla="*/ 0 w 4621905"/>
              <a:gd name="csY0" fmla="*/ 1421065 h 2842130"/>
              <a:gd name="csX1" fmla="*/ 2310953 w 4621905"/>
              <a:gd name="csY1" fmla="*/ 0 h 2842130"/>
              <a:gd name="csX2" fmla="*/ 4621906 w 4621905"/>
              <a:gd name="csY2" fmla="*/ 1421065 h 2842130"/>
              <a:gd name="csX3" fmla="*/ 2310953 w 4621905"/>
              <a:gd name="csY3" fmla="*/ 2842130 h 2842130"/>
              <a:gd name="csX4" fmla="*/ 0 w 4621905"/>
              <a:gd name="csY4" fmla="*/ 1421065 h 28421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621905" h="2842130" extrusionOk="0">
                <a:moveTo>
                  <a:pt x="0" y="1421065"/>
                </a:moveTo>
                <a:cubicBezTo>
                  <a:pt x="29443" y="646160"/>
                  <a:pt x="1086095" y="194302"/>
                  <a:pt x="2310953" y="0"/>
                </a:cubicBezTo>
                <a:cubicBezTo>
                  <a:pt x="3459400" y="-145146"/>
                  <a:pt x="4748735" y="503492"/>
                  <a:pt x="4621906" y="1421065"/>
                </a:cubicBezTo>
                <a:cubicBezTo>
                  <a:pt x="4674793" y="1947542"/>
                  <a:pt x="3695500" y="2957240"/>
                  <a:pt x="2310953" y="2842130"/>
                </a:cubicBezTo>
                <a:cubicBezTo>
                  <a:pt x="956236" y="2725990"/>
                  <a:pt x="-55337" y="2233734"/>
                  <a:pt x="0" y="142106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5942143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/>
              <a:t>Note: 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H</a:t>
            </a:r>
            <a:r>
              <a:rPr lang="en-US" baseline="-25000" dirty="0"/>
              <a:t>2</a:t>
            </a:r>
            <a:r>
              <a:rPr lang="en-US" dirty="0"/>
              <a:t> is not produced when metals reacts with HNO</a:t>
            </a:r>
            <a:r>
              <a:rPr lang="en-US" baseline="-25000" dirty="0"/>
              <a:t>3</a:t>
            </a:r>
            <a:r>
              <a:rPr lang="en-US" dirty="0"/>
              <a:t> as it is a strong oxidizing agent.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dirty="0"/>
              <a:t> oxidises the H</a:t>
            </a:r>
            <a:r>
              <a:rPr lang="en-US" baseline="-25000" dirty="0"/>
              <a:t>2</a:t>
            </a:r>
            <a:r>
              <a:rPr lang="en-US" dirty="0"/>
              <a:t> to water and itself get reduced to N</a:t>
            </a:r>
            <a:r>
              <a:rPr lang="en-US" baseline="-25000" dirty="0"/>
              <a:t>2</a:t>
            </a:r>
            <a:r>
              <a:rPr lang="en-US" dirty="0"/>
              <a:t>O, NO or NO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3886641"/>
            <a:ext cx="10915918" cy="2290321"/>
          </a:xfrm>
        </p:spPr>
        <p:txBody>
          <a:bodyPr/>
          <a:lstStyle/>
          <a:p>
            <a:r>
              <a:rPr lang="en-US" dirty="0"/>
              <a:t>Reactive metals can displace less reactive metals from their compounds in solution form:</a:t>
            </a:r>
          </a:p>
          <a:p>
            <a:r>
              <a:rPr lang="en-US" dirty="0"/>
              <a:t>Example:	a. </a:t>
            </a:r>
            <a:r>
              <a:rPr lang="en-US" dirty="0">
                <a:sym typeface="Wingdings" panose="05000000000000000000" pitchFamily="2" charset="2"/>
              </a:rPr>
              <a:t> Fe + CuSO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FeSO</a:t>
            </a:r>
            <a:r>
              <a:rPr lang="en-US" baseline="-25000" dirty="0"/>
              <a:t>4</a:t>
            </a:r>
            <a:r>
              <a:rPr lang="en-US" dirty="0"/>
              <a:t> + Cu</a:t>
            </a:r>
          </a:p>
          <a:p>
            <a:pPr marL="0" indent="0">
              <a:buNone/>
            </a:pPr>
            <a:r>
              <a:rPr lang="en-US" dirty="0"/>
              <a:t>		b.  Cu + Fe</a:t>
            </a:r>
            <a:r>
              <a:rPr lang="en-US" dirty="0">
                <a:sym typeface="Wingdings" panose="05000000000000000000" pitchFamily="2" charset="2"/>
              </a:rPr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no reaction (Why?) *see next slide.</a:t>
            </a:r>
            <a:endParaRPr lang="en-US" dirty="0"/>
          </a:p>
        </p:txBody>
      </p:sp>
      <p:sp>
        <p:nvSpPr>
          <p:cNvPr id="4" name="Up Ribbon 3"/>
          <p:cNvSpPr/>
          <p:nvPr/>
        </p:nvSpPr>
        <p:spPr>
          <a:xfrm>
            <a:off x="76200" y="332866"/>
            <a:ext cx="11895232" cy="1468191"/>
          </a:xfrm>
          <a:prstGeom prst="ribbon2">
            <a:avLst>
              <a:gd name="adj1" fmla="val 16667"/>
              <a:gd name="adj2" fmla="val 73802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Agency FB" panose="020B0503020202020204" pitchFamily="34" charset="0"/>
              </a:rPr>
              <a:t>B5.</a:t>
            </a:r>
            <a:r>
              <a:rPr lang="en-US" sz="2400" b="1" dirty="0">
                <a:solidFill>
                  <a:srgbClr val="FFC000"/>
                </a:solidFill>
                <a:latin typeface="Agency FB" panose="020B0503020202020204" pitchFamily="34" charset="0"/>
              </a:rPr>
              <a:t> Reaction of metals with solution of other metal salts: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6360" y="2226060"/>
            <a:ext cx="1547612" cy="1212202"/>
          </a:xfrm>
          <a:custGeom>
            <a:avLst/>
            <a:gdLst>
              <a:gd name="csX0" fmla="*/ 0 w 1547612"/>
              <a:gd name="csY0" fmla="*/ 202038 h 1212202"/>
              <a:gd name="csX1" fmla="*/ 202038 w 1547612"/>
              <a:gd name="csY1" fmla="*/ 0 h 1212202"/>
              <a:gd name="csX2" fmla="*/ 1345574 w 1547612"/>
              <a:gd name="csY2" fmla="*/ 0 h 1212202"/>
              <a:gd name="csX3" fmla="*/ 1547612 w 1547612"/>
              <a:gd name="csY3" fmla="*/ 202038 h 1212202"/>
              <a:gd name="csX4" fmla="*/ 1547612 w 1547612"/>
              <a:gd name="csY4" fmla="*/ 1010164 h 1212202"/>
              <a:gd name="csX5" fmla="*/ 1345574 w 1547612"/>
              <a:gd name="csY5" fmla="*/ 1212202 h 1212202"/>
              <a:gd name="csX6" fmla="*/ 202038 w 1547612"/>
              <a:gd name="csY6" fmla="*/ 1212202 h 1212202"/>
              <a:gd name="csX7" fmla="*/ 0 w 1547612"/>
              <a:gd name="csY7" fmla="*/ 1010164 h 1212202"/>
              <a:gd name="csX8" fmla="*/ 0 w 1547612"/>
              <a:gd name="csY8" fmla="*/ 202038 h 12122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47612" h="1212202" extrusionOk="0">
                <a:moveTo>
                  <a:pt x="0" y="202038"/>
                </a:moveTo>
                <a:cubicBezTo>
                  <a:pt x="16467" y="94514"/>
                  <a:pt x="83388" y="5722"/>
                  <a:pt x="202038" y="0"/>
                </a:cubicBezTo>
                <a:cubicBezTo>
                  <a:pt x="477096" y="-72322"/>
                  <a:pt x="1070983" y="62480"/>
                  <a:pt x="1345574" y="0"/>
                </a:cubicBezTo>
                <a:cubicBezTo>
                  <a:pt x="1454126" y="-8558"/>
                  <a:pt x="1532643" y="82461"/>
                  <a:pt x="1547612" y="202038"/>
                </a:cubicBezTo>
                <a:cubicBezTo>
                  <a:pt x="1512408" y="370349"/>
                  <a:pt x="1574032" y="870828"/>
                  <a:pt x="1547612" y="1010164"/>
                </a:cubicBezTo>
                <a:cubicBezTo>
                  <a:pt x="1546680" y="1124687"/>
                  <a:pt x="1456515" y="1204396"/>
                  <a:pt x="1345574" y="1212202"/>
                </a:cubicBezTo>
                <a:cubicBezTo>
                  <a:pt x="931726" y="1210050"/>
                  <a:pt x="508237" y="1176702"/>
                  <a:pt x="202038" y="1212202"/>
                </a:cubicBezTo>
                <a:cubicBezTo>
                  <a:pt x="89654" y="1227042"/>
                  <a:pt x="2178" y="1124539"/>
                  <a:pt x="0" y="1010164"/>
                </a:cubicBezTo>
                <a:cubicBezTo>
                  <a:pt x="19163" y="774331"/>
                  <a:pt x="55488" y="562664"/>
                  <a:pt x="0" y="202038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01489682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Metal A</a:t>
            </a:r>
            <a:endParaRPr lang="en-US" b="1" dirty="0"/>
          </a:p>
        </p:txBody>
      </p:sp>
      <p:sp>
        <p:nvSpPr>
          <p:cNvPr id="6" name="Cross 5"/>
          <p:cNvSpPr/>
          <p:nvPr/>
        </p:nvSpPr>
        <p:spPr>
          <a:xfrm>
            <a:off x="2126634" y="2554670"/>
            <a:ext cx="643944" cy="540913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38342" y="2230714"/>
            <a:ext cx="2497428" cy="1226270"/>
          </a:xfrm>
          <a:custGeom>
            <a:avLst/>
            <a:gdLst>
              <a:gd name="csX0" fmla="*/ 0 w 2497428"/>
              <a:gd name="csY0" fmla="*/ 613135 h 1226270"/>
              <a:gd name="csX1" fmla="*/ 1248714 w 2497428"/>
              <a:gd name="csY1" fmla="*/ 0 h 1226270"/>
              <a:gd name="csX2" fmla="*/ 2497428 w 2497428"/>
              <a:gd name="csY2" fmla="*/ 613135 h 1226270"/>
              <a:gd name="csX3" fmla="*/ 1248714 w 2497428"/>
              <a:gd name="csY3" fmla="*/ 1226270 h 1226270"/>
              <a:gd name="csX4" fmla="*/ 0 w 2497428"/>
              <a:gd name="csY4" fmla="*/ 613135 h 12262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97428" h="1226270" extrusionOk="0">
                <a:moveTo>
                  <a:pt x="0" y="613135"/>
                </a:moveTo>
                <a:cubicBezTo>
                  <a:pt x="19281" y="312886"/>
                  <a:pt x="676079" y="-40851"/>
                  <a:pt x="1248714" y="0"/>
                </a:cubicBezTo>
                <a:cubicBezTo>
                  <a:pt x="1982242" y="-36565"/>
                  <a:pt x="2504071" y="279338"/>
                  <a:pt x="2497428" y="613135"/>
                </a:cubicBezTo>
                <a:cubicBezTo>
                  <a:pt x="2569408" y="1068139"/>
                  <a:pt x="1991656" y="1278279"/>
                  <a:pt x="1248714" y="1226270"/>
                </a:cubicBezTo>
                <a:cubicBezTo>
                  <a:pt x="587739" y="1251331"/>
                  <a:pt x="-42290" y="931805"/>
                  <a:pt x="0" y="613135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268395091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Metal B Salt solution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808903" y="2336521"/>
            <a:ext cx="1196125" cy="97720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7278161" y="2154034"/>
            <a:ext cx="1583566" cy="1302949"/>
          </a:xfrm>
          <a:prstGeom prst="star7">
            <a:avLst>
              <a:gd name="adj" fmla="val 40899"/>
              <a:gd name="hf" fmla="val 102572"/>
              <a:gd name="vf" fmla="val 105210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Metal B</a:t>
            </a:r>
          </a:p>
        </p:txBody>
      </p:sp>
      <p:sp>
        <p:nvSpPr>
          <p:cNvPr id="10" name="Cloud 9"/>
          <p:cNvSpPr/>
          <p:nvPr/>
        </p:nvSpPr>
        <p:spPr>
          <a:xfrm>
            <a:off x="10013313" y="1973380"/>
            <a:ext cx="2260781" cy="1882252"/>
          </a:xfrm>
          <a:prstGeom prst="clou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Metal A Salt solution</a:t>
            </a:r>
            <a:endParaRPr lang="en-US" sz="1400" b="1" dirty="0"/>
          </a:p>
        </p:txBody>
      </p:sp>
      <p:sp>
        <p:nvSpPr>
          <p:cNvPr id="11" name="Cross 10"/>
          <p:cNvSpPr/>
          <p:nvPr/>
        </p:nvSpPr>
        <p:spPr>
          <a:xfrm>
            <a:off x="9115548" y="2554668"/>
            <a:ext cx="643944" cy="540913"/>
          </a:xfrm>
          <a:prstGeom prst="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07CF82B5-1140-10CF-0672-E2A354B878B9}"/>
              </a:ext>
            </a:extLst>
          </p:cNvPr>
          <p:cNvSpPr/>
          <p:nvPr/>
        </p:nvSpPr>
        <p:spPr>
          <a:xfrm>
            <a:off x="0" y="6392795"/>
            <a:ext cx="12179121" cy="502276"/>
          </a:xfrm>
          <a:custGeom>
            <a:avLst/>
            <a:gdLst>
              <a:gd name="csX0" fmla="*/ 0 w 12179121"/>
              <a:gd name="csY0" fmla="*/ 83714 h 502276"/>
              <a:gd name="csX1" fmla="*/ 83714 w 12179121"/>
              <a:gd name="csY1" fmla="*/ 0 h 502276"/>
              <a:gd name="csX2" fmla="*/ 535582 w 12179121"/>
              <a:gd name="csY2" fmla="*/ 0 h 502276"/>
              <a:gd name="csX3" fmla="*/ 987451 w 12179121"/>
              <a:gd name="csY3" fmla="*/ 0 h 502276"/>
              <a:gd name="csX4" fmla="*/ 1199085 w 12179121"/>
              <a:gd name="csY4" fmla="*/ 0 h 502276"/>
              <a:gd name="csX5" fmla="*/ 2011305 w 12179121"/>
              <a:gd name="csY5" fmla="*/ 0 h 502276"/>
              <a:gd name="csX6" fmla="*/ 2343056 w 12179121"/>
              <a:gd name="csY6" fmla="*/ 0 h 502276"/>
              <a:gd name="csX7" fmla="*/ 2674808 w 12179121"/>
              <a:gd name="csY7" fmla="*/ 0 h 502276"/>
              <a:gd name="csX8" fmla="*/ 3366910 w 12179121"/>
              <a:gd name="csY8" fmla="*/ 0 h 502276"/>
              <a:gd name="csX9" fmla="*/ 3578545 w 12179121"/>
              <a:gd name="csY9" fmla="*/ 0 h 502276"/>
              <a:gd name="csX10" fmla="*/ 4390764 w 12179121"/>
              <a:gd name="csY10" fmla="*/ 0 h 502276"/>
              <a:gd name="csX11" fmla="*/ 5082866 w 12179121"/>
              <a:gd name="csY11" fmla="*/ 0 h 502276"/>
              <a:gd name="csX12" fmla="*/ 5774969 w 12179121"/>
              <a:gd name="csY12" fmla="*/ 0 h 502276"/>
              <a:gd name="csX13" fmla="*/ 6346954 w 12179121"/>
              <a:gd name="csY13" fmla="*/ 0 h 502276"/>
              <a:gd name="csX14" fmla="*/ 7039056 w 12179121"/>
              <a:gd name="csY14" fmla="*/ 0 h 502276"/>
              <a:gd name="csX15" fmla="*/ 7250691 w 12179121"/>
              <a:gd name="csY15" fmla="*/ 0 h 502276"/>
              <a:gd name="csX16" fmla="*/ 7582442 w 12179121"/>
              <a:gd name="csY16" fmla="*/ 0 h 502276"/>
              <a:gd name="csX17" fmla="*/ 8034311 w 12179121"/>
              <a:gd name="csY17" fmla="*/ 0 h 502276"/>
              <a:gd name="csX18" fmla="*/ 8245945 w 12179121"/>
              <a:gd name="csY18" fmla="*/ 0 h 502276"/>
              <a:gd name="csX19" fmla="*/ 8577697 w 12179121"/>
              <a:gd name="csY19" fmla="*/ 0 h 502276"/>
              <a:gd name="csX20" fmla="*/ 8909448 w 12179121"/>
              <a:gd name="csY20" fmla="*/ 0 h 502276"/>
              <a:gd name="csX21" fmla="*/ 9721668 w 12179121"/>
              <a:gd name="csY21" fmla="*/ 0 h 502276"/>
              <a:gd name="csX22" fmla="*/ 9933302 w 12179121"/>
              <a:gd name="csY22" fmla="*/ 0 h 502276"/>
              <a:gd name="csX23" fmla="*/ 10505288 w 12179121"/>
              <a:gd name="csY23" fmla="*/ 0 h 502276"/>
              <a:gd name="csX24" fmla="*/ 11197390 w 12179121"/>
              <a:gd name="csY24" fmla="*/ 0 h 502276"/>
              <a:gd name="csX25" fmla="*/ 12095407 w 12179121"/>
              <a:gd name="csY25" fmla="*/ 0 h 502276"/>
              <a:gd name="csX26" fmla="*/ 12179121 w 12179121"/>
              <a:gd name="csY26" fmla="*/ 83714 h 502276"/>
              <a:gd name="csX27" fmla="*/ 12179121 w 12179121"/>
              <a:gd name="csY27" fmla="*/ 418562 h 502276"/>
              <a:gd name="csX28" fmla="*/ 12095407 w 12179121"/>
              <a:gd name="csY28" fmla="*/ 502276 h 502276"/>
              <a:gd name="csX29" fmla="*/ 11523422 w 12179121"/>
              <a:gd name="csY29" fmla="*/ 502276 h 502276"/>
              <a:gd name="csX30" fmla="*/ 10711202 w 12179121"/>
              <a:gd name="csY30" fmla="*/ 502276 h 502276"/>
              <a:gd name="csX31" fmla="*/ 10019100 w 12179121"/>
              <a:gd name="csY31" fmla="*/ 502276 h 502276"/>
              <a:gd name="csX32" fmla="*/ 9807465 w 12179121"/>
              <a:gd name="csY32" fmla="*/ 502276 h 502276"/>
              <a:gd name="csX33" fmla="*/ 9595831 w 12179121"/>
              <a:gd name="csY33" fmla="*/ 502276 h 502276"/>
              <a:gd name="csX34" fmla="*/ 9023846 w 12179121"/>
              <a:gd name="csY34" fmla="*/ 502276 h 502276"/>
              <a:gd name="csX35" fmla="*/ 8812211 w 12179121"/>
              <a:gd name="csY35" fmla="*/ 502276 h 502276"/>
              <a:gd name="csX36" fmla="*/ 7999992 w 12179121"/>
              <a:gd name="csY36" fmla="*/ 502276 h 502276"/>
              <a:gd name="csX37" fmla="*/ 7668240 w 12179121"/>
              <a:gd name="csY37" fmla="*/ 502276 h 502276"/>
              <a:gd name="csX38" fmla="*/ 7216372 w 12179121"/>
              <a:gd name="csY38" fmla="*/ 502276 h 502276"/>
              <a:gd name="csX39" fmla="*/ 6524269 w 12179121"/>
              <a:gd name="csY39" fmla="*/ 502276 h 502276"/>
              <a:gd name="csX40" fmla="*/ 5832167 w 12179121"/>
              <a:gd name="csY40" fmla="*/ 502276 h 502276"/>
              <a:gd name="csX41" fmla="*/ 5380299 w 12179121"/>
              <a:gd name="csY41" fmla="*/ 502276 h 502276"/>
              <a:gd name="csX42" fmla="*/ 5048547 w 12179121"/>
              <a:gd name="csY42" fmla="*/ 502276 h 502276"/>
              <a:gd name="csX43" fmla="*/ 4236328 w 12179121"/>
              <a:gd name="csY43" fmla="*/ 502276 h 502276"/>
              <a:gd name="csX44" fmla="*/ 3784459 w 12179121"/>
              <a:gd name="csY44" fmla="*/ 502276 h 502276"/>
              <a:gd name="csX45" fmla="*/ 3212474 w 12179121"/>
              <a:gd name="csY45" fmla="*/ 502276 h 502276"/>
              <a:gd name="csX46" fmla="*/ 2520372 w 12179121"/>
              <a:gd name="csY46" fmla="*/ 502276 h 502276"/>
              <a:gd name="csX47" fmla="*/ 1948386 w 12179121"/>
              <a:gd name="csY47" fmla="*/ 502276 h 502276"/>
              <a:gd name="csX48" fmla="*/ 1736752 w 12179121"/>
              <a:gd name="csY48" fmla="*/ 502276 h 502276"/>
              <a:gd name="csX49" fmla="*/ 1405000 w 12179121"/>
              <a:gd name="csY49" fmla="*/ 502276 h 502276"/>
              <a:gd name="csX50" fmla="*/ 953132 w 12179121"/>
              <a:gd name="csY50" fmla="*/ 502276 h 502276"/>
              <a:gd name="csX51" fmla="*/ 83714 w 12179121"/>
              <a:gd name="csY51" fmla="*/ 502276 h 502276"/>
              <a:gd name="csX52" fmla="*/ 0 w 12179121"/>
              <a:gd name="csY52" fmla="*/ 418562 h 502276"/>
              <a:gd name="csX53" fmla="*/ 0 w 12179121"/>
              <a:gd name="csY53" fmla="*/ 83714 h 502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12179121" h="502276" fill="none" extrusionOk="0">
                <a:moveTo>
                  <a:pt x="0" y="83714"/>
                </a:moveTo>
                <a:cubicBezTo>
                  <a:pt x="12939" y="37881"/>
                  <a:pt x="45964" y="8667"/>
                  <a:pt x="83714" y="0"/>
                </a:cubicBezTo>
                <a:cubicBezTo>
                  <a:pt x="179650" y="-43006"/>
                  <a:pt x="383080" y="48384"/>
                  <a:pt x="535582" y="0"/>
                </a:cubicBezTo>
                <a:cubicBezTo>
                  <a:pt x="688084" y="-48384"/>
                  <a:pt x="875303" y="22157"/>
                  <a:pt x="987451" y="0"/>
                </a:cubicBezTo>
                <a:cubicBezTo>
                  <a:pt x="1099599" y="-22157"/>
                  <a:pt x="1116902" y="23222"/>
                  <a:pt x="1199085" y="0"/>
                </a:cubicBezTo>
                <a:cubicBezTo>
                  <a:pt x="1281268" y="-23222"/>
                  <a:pt x="1807749" y="88944"/>
                  <a:pt x="2011305" y="0"/>
                </a:cubicBezTo>
                <a:cubicBezTo>
                  <a:pt x="2214861" y="-88944"/>
                  <a:pt x="2249424" y="4712"/>
                  <a:pt x="2343056" y="0"/>
                </a:cubicBezTo>
                <a:cubicBezTo>
                  <a:pt x="2436688" y="-4712"/>
                  <a:pt x="2559136" y="9444"/>
                  <a:pt x="2674808" y="0"/>
                </a:cubicBezTo>
                <a:cubicBezTo>
                  <a:pt x="2790480" y="-9444"/>
                  <a:pt x="3054983" y="18766"/>
                  <a:pt x="3366910" y="0"/>
                </a:cubicBezTo>
                <a:cubicBezTo>
                  <a:pt x="3678837" y="-18766"/>
                  <a:pt x="3502507" y="8529"/>
                  <a:pt x="3578545" y="0"/>
                </a:cubicBezTo>
                <a:cubicBezTo>
                  <a:pt x="3654583" y="-8529"/>
                  <a:pt x="4146305" y="80881"/>
                  <a:pt x="4390764" y="0"/>
                </a:cubicBezTo>
                <a:cubicBezTo>
                  <a:pt x="4635223" y="-80881"/>
                  <a:pt x="4859398" y="7375"/>
                  <a:pt x="5082866" y="0"/>
                </a:cubicBezTo>
                <a:cubicBezTo>
                  <a:pt x="5306334" y="-7375"/>
                  <a:pt x="5543397" y="74763"/>
                  <a:pt x="5774969" y="0"/>
                </a:cubicBezTo>
                <a:cubicBezTo>
                  <a:pt x="6006541" y="-74763"/>
                  <a:pt x="6213339" y="52395"/>
                  <a:pt x="6346954" y="0"/>
                </a:cubicBezTo>
                <a:cubicBezTo>
                  <a:pt x="6480569" y="-52395"/>
                  <a:pt x="6703640" y="69009"/>
                  <a:pt x="7039056" y="0"/>
                </a:cubicBezTo>
                <a:cubicBezTo>
                  <a:pt x="7374472" y="-69009"/>
                  <a:pt x="7179263" y="12739"/>
                  <a:pt x="7250691" y="0"/>
                </a:cubicBezTo>
                <a:cubicBezTo>
                  <a:pt x="7322119" y="-12739"/>
                  <a:pt x="7458030" y="30905"/>
                  <a:pt x="7582442" y="0"/>
                </a:cubicBezTo>
                <a:cubicBezTo>
                  <a:pt x="7706854" y="-30905"/>
                  <a:pt x="7905146" y="9579"/>
                  <a:pt x="8034311" y="0"/>
                </a:cubicBezTo>
                <a:cubicBezTo>
                  <a:pt x="8163476" y="-9579"/>
                  <a:pt x="8182288" y="12218"/>
                  <a:pt x="8245945" y="0"/>
                </a:cubicBezTo>
                <a:cubicBezTo>
                  <a:pt x="8309602" y="-12218"/>
                  <a:pt x="8442268" y="38194"/>
                  <a:pt x="8577697" y="0"/>
                </a:cubicBezTo>
                <a:cubicBezTo>
                  <a:pt x="8713126" y="-38194"/>
                  <a:pt x="8782830" y="15342"/>
                  <a:pt x="8909448" y="0"/>
                </a:cubicBezTo>
                <a:cubicBezTo>
                  <a:pt x="9036066" y="-15342"/>
                  <a:pt x="9500798" y="84763"/>
                  <a:pt x="9721668" y="0"/>
                </a:cubicBezTo>
                <a:cubicBezTo>
                  <a:pt x="9942538" y="-84763"/>
                  <a:pt x="9880378" y="4503"/>
                  <a:pt x="9933302" y="0"/>
                </a:cubicBezTo>
                <a:cubicBezTo>
                  <a:pt x="9986226" y="-4503"/>
                  <a:pt x="10385537" y="59655"/>
                  <a:pt x="10505288" y="0"/>
                </a:cubicBezTo>
                <a:cubicBezTo>
                  <a:pt x="10625039" y="-59655"/>
                  <a:pt x="10962165" y="71014"/>
                  <a:pt x="11197390" y="0"/>
                </a:cubicBezTo>
                <a:cubicBezTo>
                  <a:pt x="11432615" y="-71014"/>
                  <a:pt x="11887040" y="98774"/>
                  <a:pt x="12095407" y="0"/>
                </a:cubicBezTo>
                <a:cubicBezTo>
                  <a:pt x="12140451" y="-4342"/>
                  <a:pt x="12178137" y="36468"/>
                  <a:pt x="12179121" y="83714"/>
                </a:cubicBezTo>
                <a:cubicBezTo>
                  <a:pt x="12196206" y="242547"/>
                  <a:pt x="12144521" y="298869"/>
                  <a:pt x="12179121" y="418562"/>
                </a:cubicBezTo>
                <a:cubicBezTo>
                  <a:pt x="12178898" y="461454"/>
                  <a:pt x="12130880" y="508672"/>
                  <a:pt x="12095407" y="502276"/>
                </a:cubicBezTo>
                <a:cubicBezTo>
                  <a:pt x="11861694" y="567743"/>
                  <a:pt x="11763962" y="472185"/>
                  <a:pt x="11523422" y="502276"/>
                </a:cubicBezTo>
                <a:cubicBezTo>
                  <a:pt x="11282883" y="532367"/>
                  <a:pt x="11086528" y="414576"/>
                  <a:pt x="10711202" y="502276"/>
                </a:cubicBezTo>
                <a:cubicBezTo>
                  <a:pt x="10335876" y="589976"/>
                  <a:pt x="10316440" y="469249"/>
                  <a:pt x="10019100" y="502276"/>
                </a:cubicBezTo>
                <a:cubicBezTo>
                  <a:pt x="9721760" y="535303"/>
                  <a:pt x="9908961" y="499125"/>
                  <a:pt x="9807465" y="502276"/>
                </a:cubicBezTo>
                <a:cubicBezTo>
                  <a:pt x="9705970" y="505427"/>
                  <a:pt x="9672657" y="479320"/>
                  <a:pt x="9595831" y="502276"/>
                </a:cubicBezTo>
                <a:cubicBezTo>
                  <a:pt x="9519005" y="525232"/>
                  <a:pt x="9139008" y="488238"/>
                  <a:pt x="9023846" y="502276"/>
                </a:cubicBezTo>
                <a:cubicBezTo>
                  <a:pt x="8908685" y="516314"/>
                  <a:pt x="8885213" y="480862"/>
                  <a:pt x="8812211" y="502276"/>
                </a:cubicBezTo>
                <a:cubicBezTo>
                  <a:pt x="8739209" y="523690"/>
                  <a:pt x="8315575" y="454538"/>
                  <a:pt x="7999992" y="502276"/>
                </a:cubicBezTo>
                <a:cubicBezTo>
                  <a:pt x="7684409" y="550014"/>
                  <a:pt x="7756199" y="498004"/>
                  <a:pt x="7668240" y="502276"/>
                </a:cubicBezTo>
                <a:cubicBezTo>
                  <a:pt x="7580281" y="506548"/>
                  <a:pt x="7363680" y="471840"/>
                  <a:pt x="7216372" y="502276"/>
                </a:cubicBezTo>
                <a:cubicBezTo>
                  <a:pt x="7069064" y="532712"/>
                  <a:pt x="6849396" y="444697"/>
                  <a:pt x="6524269" y="502276"/>
                </a:cubicBezTo>
                <a:cubicBezTo>
                  <a:pt x="6199142" y="559855"/>
                  <a:pt x="6017215" y="496421"/>
                  <a:pt x="5832167" y="502276"/>
                </a:cubicBezTo>
                <a:cubicBezTo>
                  <a:pt x="5647119" y="508131"/>
                  <a:pt x="5605535" y="488460"/>
                  <a:pt x="5380299" y="502276"/>
                </a:cubicBezTo>
                <a:cubicBezTo>
                  <a:pt x="5155063" y="516092"/>
                  <a:pt x="5192578" y="496874"/>
                  <a:pt x="5048547" y="502276"/>
                </a:cubicBezTo>
                <a:cubicBezTo>
                  <a:pt x="4904516" y="507678"/>
                  <a:pt x="4590726" y="421962"/>
                  <a:pt x="4236328" y="502276"/>
                </a:cubicBezTo>
                <a:cubicBezTo>
                  <a:pt x="3881930" y="582590"/>
                  <a:pt x="3896672" y="456656"/>
                  <a:pt x="3784459" y="502276"/>
                </a:cubicBezTo>
                <a:cubicBezTo>
                  <a:pt x="3672246" y="547896"/>
                  <a:pt x="3471555" y="478391"/>
                  <a:pt x="3212474" y="502276"/>
                </a:cubicBezTo>
                <a:cubicBezTo>
                  <a:pt x="2953393" y="526161"/>
                  <a:pt x="2702924" y="429349"/>
                  <a:pt x="2520372" y="502276"/>
                </a:cubicBezTo>
                <a:cubicBezTo>
                  <a:pt x="2337820" y="575203"/>
                  <a:pt x="2159983" y="453362"/>
                  <a:pt x="1948386" y="502276"/>
                </a:cubicBezTo>
                <a:cubicBezTo>
                  <a:pt x="1736789" y="551190"/>
                  <a:pt x="1792256" y="501730"/>
                  <a:pt x="1736752" y="502276"/>
                </a:cubicBezTo>
                <a:cubicBezTo>
                  <a:pt x="1681248" y="502822"/>
                  <a:pt x="1507793" y="473201"/>
                  <a:pt x="1405000" y="502276"/>
                </a:cubicBezTo>
                <a:cubicBezTo>
                  <a:pt x="1302207" y="531351"/>
                  <a:pt x="1048213" y="470483"/>
                  <a:pt x="953132" y="502276"/>
                </a:cubicBezTo>
                <a:cubicBezTo>
                  <a:pt x="858051" y="534069"/>
                  <a:pt x="509155" y="477778"/>
                  <a:pt x="83714" y="502276"/>
                </a:cubicBezTo>
                <a:cubicBezTo>
                  <a:pt x="33776" y="508475"/>
                  <a:pt x="-1854" y="465020"/>
                  <a:pt x="0" y="418562"/>
                </a:cubicBezTo>
                <a:cubicBezTo>
                  <a:pt x="-37923" y="305155"/>
                  <a:pt x="24310" y="249241"/>
                  <a:pt x="0" y="83714"/>
                </a:cubicBezTo>
                <a:close/>
              </a:path>
              <a:path w="12179121" h="502276" stroke="0" extrusionOk="0">
                <a:moveTo>
                  <a:pt x="0" y="83714"/>
                </a:moveTo>
                <a:cubicBezTo>
                  <a:pt x="6112" y="46855"/>
                  <a:pt x="29191" y="-2927"/>
                  <a:pt x="83714" y="0"/>
                </a:cubicBezTo>
                <a:cubicBezTo>
                  <a:pt x="134624" y="-14263"/>
                  <a:pt x="220071" y="21207"/>
                  <a:pt x="295349" y="0"/>
                </a:cubicBezTo>
                <a:cubicBezTo>
                  <a:pt x="370628" y="-21207"/>
                  <a:pt x="590466" y="45553"/>
                  <a:pt x="747217" y="0"/>
                </a:cubicBezTo>
                <a:cubicBezTo>
                  <a:pt x="903968" y="-45553"/>
                  <a:pt x="1343326" y="46720"/>
                  <a:pt x="1559436" y="0"/>
                </a:cubicBezTo>
                <a:cubicBezTo>
                  <a:pt x="1775546" y="-46720"/>
                  <a:pt x="2024986" y="64404"/>
                  <a:pt x="2251539" y="0"/>
                </a:cubicBezTo>
                <a:cubicBezTo>
                  <a:pt x="2478092" y="-64404"/>
                  <a:pt x="2841129" y="21170"/>
                  <a:pt x="3063758" y="0"/>
                </a:cubicBezTo>
                <a:cubicBezTo>
                  <a:pt x="3286387" y="-21170"/>
                  <a:pt x="3565056" y="15741"/>
                  <a:pt x="3755860" y="0"/>
                </a:cubicBezTo>
                <a:cubicBezTo>
                  <a:pt x="3946664" y="-15741"/>
                  <a:pt x="3874826" y="24796"/>
                  <a:pt x="3967495" y="0"/>
                </a:cubicBezTo>
                <a:cubicBezTo>
                  <a:pt x="4060164" y="-24796"/>
                  <a:pt x="4178049" y="15312"/>
                  <a:pt x="4299246" y="0"/>
                </a:cubicBezTo>
                <a:cubicBezTo>
                  <a:pt x="4420443" y="-15312"/>
                  <a:pt x="4624633" y="18334"/>
                  <a:pt x="4751115" y="0"/>
                </a:cubicBezTo>
                <a:cubicBezTo>
                  <a:pt x="4877597" y="-18334"/>
                  <a:pt x="5363343" y="64246"/>
                  <a:pt x="5563334" y="0"/>
                </a:cubicBezTo>
                <a:cubicBezTo>
                  <a:pt x="5763325" y="-64246"/>
                  <a:pt x="5750884" y="37332"/>
                  <a:pt x="5895085" y="0"/>
                </a:cubicBezTo>
                <a:cubicBezTo>
                  <a:pt x="6039286" y="-37332"/>
                  <a:pt x="6467225" y="81673"/>
                  <a:pt x="6707305" y="0"/>
                </a:cubicBezTo>
                <a:cubicBezTo>
                  <a:pt x="6947385" y="-81673"/>
                  <a:pt x="7307771" y="53793"/>
                  <a:pt x="7519524" y="0"/>
                </a:cubicBezTo>
                <a:cubicBezTo>
                  <a:pt x="7731277" y="-53793"/>
                  <a:pt x="7766089" y="44845"/>
                  <a:pt x="7971392" y="0"/>
                </a:cubicBezTo>
                <a:cubicBezTo>
                  <a:pt x="8176695" y="-44845"/>
                  <a:pt x="8131543" y="23195"/>
                  <a:pt x="8183027" y="0"/>
                </a:cubicBezTo>
                <a:cubicBezTo>
                  <a:pt x="8234512" y="-23195"/>
                  <a:pt x="8309763" y="4130"/>
                  <a:pt x="8394662" y="0"/>
                </a:cubicBezTo>
                <a:cubicBezTo>
                  <a:pt x="8479562" y="-4130"/>
                  <a:pt x="8568922" y="10641"/>
                  <a:pt x="8726413" y="0"/>
                </a:cubicBezTo>
                <a:cubicBezTo>
                  <a:pt x="8883904" y="-10641"/>
                  <a:pt x="9100079" y="33766"/>
                  <a:pt x="9418515" y="0"/>
                </a:cubicBezTo>
                <a:cubicBezTo>
                  <a:pt x="9736951" y="-33766"/>
                  <a:pt x="9607544" y="2482"/>
                  <a:pt x="9750267" y="0"/>
                </a:cubicBezTo>
                <a:cubicBezTo>
                  <a:pt x="9892990" y="-2482"/>
                  <a:pt x="9863265" y="14045"/>
                  <a:pt x="9961902" y="0"/>
                </a:cubicBezTo>
                <a:cubicBezTo>
                  <a:pt x="10060539" y="-14045"/>
                  <a:pt x="10348943" y="46224"/>
                  <a:pt x="10533887" y="0"/>
                </a:cubicBezTo>
                <a:cubicBezTo>
                  <a:pt x="10718832" y="-46224"/>
                  <a:pt x="10981463" y="58328"/>
                  <a:pt x="11105872" y="0"/>
                </a:cubicBezTo>
                <a:cubicBezTo>
                  <a:pt x="11230281" y="-58328"/>
                  <a:pt x="11235294" y="22293"/>
                  <a:pt x="11317507" y="0"/>
                </a:cubicBezTo>
                <a:cubicBezTo>
                  <a:pt x="11399720" y="-22293"/>
                  <a:pt x="11790671" y="41420"/>
                  <a:pt x="12095407" y="0"/>
                </a:cubicBezTo>
                <a:cubicBezTo>
                  <a:pt x="12131629" y="-9199"/>
                  <a:pt x="12180065" y="34793"/>
                  <a:pt x="12179121" y="83714"/>
                </a:cubicBezTo>
                <a:cubicBezTo>
                  <a:pt x="12194725" y="154016"/>
                  <a:pt x="12143455" y="317508"/>
                  <a:pt x="12179121" y="418562"/>
                </a:cubicBezTo>
                <a:cubicBezTo>
                  <a:pt x="12176979" y="462218"/>
                  <a:pt x="12145191" y="502998"/>
                  <a:pt x="12095407" y="502276"/>
                </a:cubicBezTo>
                <a:cubicBezTo>
                  <a:pt x="11775475" y="529680"/>
                  <a:pt x="11529300" y="414060"/>
                  <a:pt x="11283188" y="502276"/>
                </a:cubicBezTo>
                <a:cubicBezTo>
                  <a:pt x="11037076" y="590492"/>
                  <a:pt x="10898333" y="483887"/>
                  <a:pt x="10711202" y="502276"/>
                </a:cubicBezTo>
                <a:cubicBezTo>
                  <a:pt x="10524071" y="520665"/>
                  <a:pt x="10241354" y="443653"/>
                  <a:pt x="9898983" y="502276"/>
                </a:cubicBezTo>
                <a:cubicBezTo>
                  <a:pt x="9556612" y="560899"/>
                  <a:pt x="9763815" y="476944"/>
                  <a:pt x="9687349" y="502276"/>
                </a:cubicBezTo>
                <a:cubicBezTo>
                  <a:pt x="9610883" y="527608"/>
                  <a:pt x="9509969" y="488116"/>
                  <a:pt x="9355597" y="502276"/>
                </a:cubicBezTo>
                <a:cubicBezTo>
                  <a:pt x="9201225" y="516436"/>
                  <a:pt x="9159734" y="488190"/>
                  <a:pt x="9023846" y="502276"/>
                </a:cubicBezTo>
                <a:cubicBezTo>
                  <a:pt x="8887958" y="516362"/>
                  <a:pt x="8697264" y="495701"/>
                  <a:pt x="8571977" y="502276"/>
                </a:cubicBezTo>
                <a:cubicBezTo>
                  <a:pt x="8446690" y="508851"/>
                  <a:pt x="8116528" y="481180"/>
                  <a:pt x="7759758" y="502276"/>
                </a:cubicBezTo>
                <a:cubicBezTo>
                  <a:pt x="7402988" y="523372"/>
                  <a:pt x="7533135" y="457779"/>
                  <a:pt x="7307889" y="502276"/>
                </a:cubicBezTo>
                <a:cubicBezTo>
                  <a:pt x="7082643" y="546773"/>
                  <a:pt x="6861503" y="496365"/>
                  <a:pt x="6735904" y="502276"/>
                </a:cubicBezTo>
                <a:cubicBezTo>
                  <a:pt x="6610305" y="508187"/>
                  <a:pt x="6438601" y="456584"/>
                  <a:pt x="6163919" y="502276"/>
                </a:cubicBezTo>
                <a:cubicBezTo>
                  <a:pt x="5889237" y="547968"/>
                  <a:pt x="5904135" y="486349"/>
                  <a:pt x="5712050" y="502276"/>
                </a:cubicBezTo>
                <a:cubicBezTo>
                  <a:pt x="5519965" y="518203"/>
                  <a:pt x="5130791" y="470830"/>
                  <a:pt x="4899831" y="502276"/>
                </a:cubicBezTo>
                <a:cubicBezTo>
                  <a:pt x="4668871" y="533722"/>
                  <a:pt x="4405018" y="454775"/>
                  <a:pt x="4087612" y="502276"/>
                </a:cubicBezTo>
                <a:cubicBezTo>
                  <a:pt x="3770206" y="549777"/>
                  <a:pt x="3776429" y="488924"/>
                  <a:pt x="3635743" y="502276"/>
                </a:cubicBezTo>
                <a:cubicBezTo>
                  <a:pt x="3495057" y="515628"/>
                  <a:pt x="3476795" y="489588"/>
                  <a:pt x="3424109" y="502276"/>
                </a:cubicBezTo>
                <a:cubicBezTo>
                  <a:pt x="3371423" y="514964"/>
                  <a:pt x="3166305" y="489739"/>
                  <a:pt x="3092357" y="502276"/>
                </a:cubicBezTo>
                <a:cubicBezTo>
                  <a:pt x="3018409" y="514813"/>
                  <a:pt x="2676286" y="410512"/>
                  <a:pt x="2280138" y="502276"/>
                </a:cubicBezTo>
                <a:cubicBezTo>
                  <a:pt x="1883990" y="594040"/>
                  <a:pt x="2047546" y="458460"/>
                  <a:pt x="1828269" y="502276"/>
                </a:cubicBezTo>
                <a:cubicBezTo>
                  <a:pt x="1608992" y="546092"/>
                  <a:pt x="1388942" y="498241"/>
                  <a:pt x="1256284" y="502276"/>
                </a:cubicBezTo>
                <a:cubicBezTo>
                  <a:pt x="1123626" y="506311"/>
                  <a:pt x="1044427" y="469611"/>
                  <a:pt x="924533" y="502276"/>
                </a:cubicBezTo>
                <a:cubicBezTo>
                  <a:pt x="804639" y="534941"/>
                  <a:pt x="702679" y="498762"/>
                  <a:pt x="592781" y="502276"/>
                </a:cubicBezTo>
                <a:cubicBezTo>
                  <a:pt x="482883" y="505790"/>
                  <a:pt x="231610" y="446925"/>
                  <a:pt x="83714" y="502276"/>
                </a:cubicBezTo>
                <a:cubicBezTo>
                  <a:pt x="41397" y="508835"/>
                  <a:pt x="-2494" y="455523"/>
                  <a:pt x="0" y="418562"/>
                </a:cubicBezTo>
                <a:cubicBezTo>
                  <a:pt x="-36287" y="304906"/>
                  <a:pt x="1071" y="225404"/>
                  <a:pt x="0" y="83714"/>
                </a:cubicBezTo>
                <a:close/>
              </a:path>
            </a:pathLst>
          </a:custGeom>
          <a:solidFill>
            <a:sysClr val="windowText" lastClr="000000">
              <a:alpha val="82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908210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by: Tenzin Kalden, RangJong Find us on www.rangjong.com</a:t>
            </a:r>
          </a:p>
        </p:txBody>
      </p:sp>
    </p:spTree>
    <p:extLst>
      <p:ext uri="{BB962C8B-B14F-4D97-AF65-F5344CB8AC3E}">
        <p14:creationId xmlns:p14="http://schemas.microsoft.com/office/powerpoint/2010/main" val="22643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2086</Words>
  <Application>Microsoft Office PowerPoint</Application>
  <PresentationFormat>Widescreen</PresentationFormat>
  <Paragraphs>238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Agency FB</vt:lpstr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TERMS TO BE USED: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Infinity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Metals and Non-Metals</dc:title>
  <dc:creator>Windows User</dc:creator>
  <cp:lastModifiedBy>Tenzin Kalden</cp:lastModifiedBy>
  <cp:revision>60</cp:revision>
  <dcterms:created xsi:type="dcterms:W3CDTF">2019-11-17T05:40:42Z</dcterms:created>
  <dcterms:modified xsi:type="dcterms:W3CDTF">2026-01-06T05:29:28Z</dcterms:modified>
</cp:coreProperties>
</file>