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68" r:id="rId3"/>
    <p:sldId id="256" r:id="rId4"/>
    <p:sldId id="257" r:id="rId5"/>
    <p:sldId id="259" r:id="rId6"/>
    <p:sldId id="260" r:id="rId7"/>
    <p:sldId id="262" r:id="rId8"/>
    <p:sldId id="264" r:id="rId9"/>
    <p:sldId id="263" r:id="rId10"/>
    <p:sldId id="266" r:id="rId11"/>
    <p:sldId id="265" r:id="rId12"/>
    <p:sldId id="267"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g+QXgD16DsIZGp9ZK1Spg==" hashData="FGkt4uRir202QaA3LYOVjcUn7EkD0BscP8E5rJdBitYAqexIJoUUUKtRq4e4y8oEuiuy3HDQTvxDctchtEnGv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660"/>
  </p:normalViewPr>
  <p:slideViewPr>
    <p:cSldViewPr snapToGrid="0">
      <p:cViewPr>
        <p:scale>
          <a:sx n="66" d="100"/>
          <a:sy n="66" d="100"/>
        </p:scale>
        <p:origin x="2580"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CEC4D81-5761-46A0-8BEA-A4348D1DAE30}"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13702265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CEC4D81-5761-46A0-8BEA-A4348D1DAE30}"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16351175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CEC4D81-5761-46A0-8BEA-A4348D1DAE30}"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27378399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CEC4D81-5761-46A0-8BEA-A4348D1DAE30}"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40680224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EC4D81-5761-46A0-8BEA-A4348D1DAE30}"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2124123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CEC4D81-5761-46A0-8BEA-A4348D1DAE30}" type="datetimeFigureOut">
              <a:rPr lang="en-IN" smtClean="0"/>
              <a:t>08-01-2026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22663888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CEC4D81-5761-46A0-8BEA-A4348D1DAE30}" type="datetimeFigureOut">
              <a:rPr lang="en-IN" smtClean="0"/>
              <a:t>08-01-2026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1152616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CEC4D81-5761-46A0-8BEA-A4348D1DAE30}" type="datetimeFigureOut">
              <a:rPr lang="en-IN" smtClean="0"/>
              <a:t>08-01-2026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26223686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C4D81-5761-46A0-8BEA-A4348D1DAE30}" type="datetimeFigureOut">
              <a:rPr lang="en-IN" smtClean="0"/>
              <a:t>08-01-2026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3180107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EC4D81-5761-46A0-8BEA-A4348D1DAE30}" type="datetimeFigureOut">
              <a:rPr lang="en-IN" smtClean="0"/>
              <a:t>08-01-2026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3801839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EC4D81-5761-46A0-8BEA-A4348D1DAE30}" type="datetimeFigureOut">
              <a:rPr lang="en-IN" smtClean="0"/>
              <a:t>08-01-2026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4AC331-B553-443E-B6A8-E1443E1982E9}" type="slidenum">
              <a:rPr lang="en-IN" smtClean="0"/>
              <a:t>‹#›</a:t>
            </a:fld>
            <a:endParaRPr lang="en-IN"/>
          </a:p>
        </p:txBody>
      </p:sp>
    </p:spTree>
    <p:extLst>
      <p:ext uri="{BB962C8B-B14F-4D97-AF65-F5344CB8AC3E}">
        <p14:creationId xmlns:p14="http://schemas.microsoft.com/office/powerpoint/2010/main" val="3459126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C4D81-5761-46A0-8BEA-A4348D1DAE30}" type="datetimeFigureOut">
              <a:rPr lang="en-IN" smtClean="0"/>
              <a:t>08-01-2026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AC331-B553-443E-B6A8-E1443E1982E9}" type="slidenum">
              <a:rPr lang="en-IN" smtClean="0"/>
              <a:t>‹#›</a:t>
            </a:fld>
            <a:endParaRPr lang="en-IN"/>
          </a:p>
        </p:txBody>
      </p:sp>
    </p:spTree>
    <p:extLst>
      <p:ext uri="{BB962C8B-B14F-4D97-AF65-F5344CB8AC3E}">
        <p14:creationId xmlns:p14="http://schemas.microsoft.com/office/powerpoint/2010/main" val="1461578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rangjong.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rangjong.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52A764-ABB6-DC0F-4D48-1795505ADB5B}"/>
              </a:ext>
            </a:extLst>
          </p:cNvPr>
          <p:cNvPicPr>
            <a:picLocks noChangeAspect="1"/>
          </p:cNvPicPr>
          <p:nvPr/>
        </p:nvPicPr>
        <p:blipFill>
          <a:blip r:embed="rId2" cstate="email">
            <a:biLevel thresh="25000"/>
            <a:extLst>
              <a:ext uri="{BEBA8EAE-BF5A-486C-A8C5-ECC9F3942E4B}">
                <a14:imgProps xmlns:a14="http://schemas.microsoft.com/office/drawing/2010/main">
                  <a14:imgLayer r:embed="rId3">
                    <a14:imgEffect>
                      <a14:backgroundRemoval t="34362" b="60326" l="17778" r="82292">
                        <a14:foregroundMark x1="18264" y1="38475" x2="17847" y2="46272"/>
                        <a14:foregroundMark x1="27986" y1="42159" x2="26736" y2="44216"/>
                        <a14:foregroundMark x1="36736" y1="42502" x2="36736" y2="44730"/>
                        <a14:foregroundMark x1="55903" y1="39674" x2="55486" y2="42674"/>
                        <a14:foregroundMark x1="65208" y1="42502" x2="65347" y2="44730"/>
                        <a14:foregroundMark x1="69583" y1="43016" x2="69583" y2="44730"/>
                        <a14:foregroundMark x1="77917" y1="43016" x2="77639" y2="45930"/>
                        <a14:foregroundMark x1="82292" y1="45930" x2="82014" y2="48415"/>
                      </a14:backgroundRemoval>
                    </a14:imgEffect>
                  </a14:imgLayer>
                </a14:imgProps>
              </a:ext>
              <a:ext uri="{28A0092B-C50C-407E-A947-70E740481C1C}">
                <a14:useLocalDpi xmlns:a14="http://schemas.microsoft.com/office/drawing/2010/main"/>
              </a:ext>
            </a:extLst>
          </a:blip>
          <a:srcRect l="13115" t="31127" r="15369" b="36372"/>
          <a:stretch>
            <a:fillRect/>
          </a:stretch>
        </p:blipFill>
        <p:spPr>
          <a:xfrm>
            <a:off x="806623" y="1879546"/>
            <a:ext cx="10578753" cy="3896076"/>
          </a:xfrm>
          <a:prstGeom prst="rect">
            <a:avLst/>
          </a:prstGeom>
        </p:spPr>
      </p:pic>
      <p:sp>
        <p:nvSpPr>
          <p:cNvPr id="5" name="Rectangle 4">
            <a:extLst>
              <a:ext uri="{FF2B5EF4-FFF2-40B4-BE49-F238E27FC236}">
                <a16:creationId xmlns:a16="http://schemas.microsoft.com/office/drawing/2014/main" id="{9A655F23-B5BB-7DBB-C9BA-E3C85DC1DEF9}"/>
              </a:ext>
            </a:extLst>
          </p:cNvPr>
          <p:cNvSpPr/>
          <p:nvPr/>
        </p:nvSpPr>
        <p:spPr>
          <a:xfrm>
            <a:off x="2771191" y="6374643"/>
            <a:ext cx="6649616" cy="483357"/>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19050" dir="2700000" algn="tl" rotWithShape="0">
                    <a:schemeClr val="dk1">
                      <a:alpha val="40000"/>
                    </a:schemeClr>
                  </a:outerShdw>
                </a:effectLst>
              </a:rPr>
              <a:t>Visit </a:t>
            </a:r>
            <a:r>
              <a:rPr lang="en-US" sz="2000" b="1" dirty="0">
                <a:ln w="0"/>
                <a:solidFill>
                  <a:schemeClr val="bg1"/>
                </a:solidFill>
                <a:effectLst>
                  <a:outerShdw blurRad="38100" dist="19050" dir="2700000" algn="tl" rotWithShape="0">
                    <a:schemeClr val="dk1">
                      <a:alpha val="40000"/>
                    </a:schemeClr>
                  </a:outerShdw>
                </a:effectLst>
                <a:hlinkClick r:id="rId4"/>
              </a:rPr>
              <a:t>www.rangjong.com</a:t>
            </a:r>
            <a:r>
              <a:rPr lang="en-US" sz="2000" b="1" dirty="0">
                <a:ln w="0"/>
                <a:solidFill>
                  <a:schemeClr val="bg1"/>
                </a:solidFill>
                <a:effectLst>
                  <a:outerShdw blurRad="38100" dist="19050" dir="2700000" algn="tl" rotWithShape="0">
                    <a:schemeClr val="dk1">
                      <a:alpha val="40000"/>
                    </a:schemeClr>
                  </a:outerShdw>
                </a:effectLst>
              </a:rPr>
              <a:t> for more such resources.</a:t>
            </a:r>
            <a:endParaRPr lang="en-IN"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44591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73405" y="188185"/>
            <a:ext cx="11196231" cy="3767412"/>
            <a:chOff x="-14424" y="1102585"/>
            <a:chExt cx="11196231" cy="3767412"/>
          </a:xfrm>
        </p:grpSpPr>
        <p:pic>
          <p:nvPicPr>
            <p:cNvPr id="4" name="Picture 3"/>
            <p:cNvPicPr>
              <a:picLocks noChangeAspect="1"/>
            </p:cNvPicPr>
            <p:nvPr/>
          </p:nvPicPr>
          <p:blipFill>
            <a:blip r:embed="rId2"/>
            <a:stretch>
              <a:fillRect/>
            </a:stretch>
          </p:blipFill>
          <p:spPr>
            <a:xfrm>
              <a:off x="352697" y="2641147"/>
              <a:ext cx="2409009" cy="2228850"/>
            </a:xfrm>
            <a:prstGeom prst="rect">
              <a:avLst/>
            </a:prstGeom>
          </p:spPr>
        </p:pic>
        <p:sp>
          <p:nvSpPr>
            <p:cNvPr id="6" name="Down Arrow 5"/>
            <p:cNvSpPr/>
            <p:nvPr/>
          </p:nvSpPr>
          <p:spPr>
            <a:xfrm>
              <a:off x="404949" y="2207622"/>
              <a:ext cx="718457" cy="62701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
          <p:nvSpPr>
            <p:cNvPr id="7" name="Oval 6"/>
            <p:cNvSpPr/>
            <p:nvPr/>
          </p:nvSpPr>
          <p:spPr>
            <a:xfrm>
              <a:off x="-14424" y="1102585"/>
              <a:ext cx="1557201" cy="107115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b="1" i="1" dirty="0"/>
                <a:t>Atomic number</a:t>
              </a:r>
            </a:p>
          </p:txBody>
        </p:sp>
        <p:sp>
          <p:nvSpPr>
            <p:cNvPr id="8" name="Down Arrow 7"/>
            <p:cNvSpPr/>
            <p:nvPr/>
          </p:nvSpPr>
          <p:spPr>
            <a:xfrm rot="5400000">
              <a:off x="2639379" y="2632846"/>
              <a:ext cx="565782" cy="76526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3399336" y="2479901"/>
              <a:ext cx="1557201" cy="107115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1" dirty="0"/>
                <a:t>Atomic Mass</a:t>
              </a:r>
            </a:p>
          </p:txBody>
        </p:sp>
        <p:sp>
          <p:nvSpPr>
            <p:cNvPr id="10" name="Equal 9"/>
            <p:cNvSpPr/>
            <p:nvPr/>
          </p:nvSpPr>
          <p:spPr>
            <a:xfrm>
              <a:off x="4956537" y="2592160"/>
              <a:ext cx="901337" cy="8466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ounded Rectangle 10"/>
            <p:cNvSpPr/>
            <p:nvPr/>
          </p:nvSpPr>
          <p:spPr>
            <a:xfrm>
              <a:off x="5961696" y="2343761"/>
              <a:ext cx="1841863" cy="134343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Molar mass (aka- Gram atomic mass)</a:t>
              </a:r>
            </a:p>
          </p:txBody>
        </p:sp>
        <p:sp>
          <p:nvSpPr>
            <p:cNvPr id="12" name="Left Arrow Callout 11"/>
            <p:cNvSpPr/>
            <p:nvPr/>
          </p:nvSpPr>
          <p:spPr>
            <a:xfrm>
              <a:off x="8020595" y="1638162"/>
              <a:ext cx="3161212" cy="2868524"/>
            </a:xfrm>
            <a:prstGeom prst="leftArrowCallou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IN" b="1" dirty="0">
                  <a:solidFill>
                    <a:schemeClr val="tx1"/>
                  </a:solidFill>
                </a:rPr>
                <a:t>This is 1 mole of Carbon (6.022 x 10</a:t>
              </a:r>
              <a:r>
                <a:rPr lang="en-IN" b="1" baseline="30000" dirty="0">
                  <a:solidFill>
                    <a:schemeClr val="tx1"/>
                  </a:solidFill>
                </a:rPr>
                <a:t>23</a:t>
              </a:r>
              <a:r>
                <a:rPr lang="en-IN" b="1" dirty="0">
                  <a:solidFill>
                    <a:schemeClr val="tx1"/>
                  </a:solidFill>
                </a:rPr>
                <a:t>) – aka: </a:t>
              </a:r>
              <a:r>
                <a:rPr lang="en-IN" sz="3600" b="1" dirty="0">
                  <a:solidFill>
                    <a:schemeClr val="bg1"/>
                  </a:solidFill>
                </a:rPr>
                <a:t>Avogadro number. </a:t>
              </a:r>
            </a:p>
          </p:txBody>
        </p:sp>
      </p:grpSp>
      <p:sp>
        <p:nvSpPr>
          <p:cNvPr id="15" name="Cloud 14"/>
          <p:cNvSpPr/>
          <p:nvPr/>
        </p:nvSpPr>
        <p:spPr>
          <a:xfrm>
            <a:off x="74568" y="4228011"/>
            <a:ext cx="3435531" cy="2521131"/>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Helium (atomic number is 2 and atomic mass is 4u)</a:t>
            </a:r>
          </a:p>
          <a:p>
            <a:pPr marL="285750" indent="-285750" algn="ctr">
              <a:buFont typeface="Wingdings" panose="05000000000000000000" pitchFamily="2" charset="2"/>
              <a:buChar char="à"/>
            </a:pPr>
            <a:r>
              <a:rPr lang="en-IN" dirty="0">
                <a:sym typeface="Wingdings" panose="05000000000000000000" pitchFamily="2" charset="2"/>
              </a:rPr>
              <a:t>Molar mass is 4g which is 1 Mole </a:t>
            </a:r>
          </a:p>
          <a:p>
            <a:pPr algn="ctr"/>
            <a:r>
              <a:rPr lang="en-IN" dirty="0">
                <a:sym typeface="Wingdings" panose="05000000000000000000" pitchFamily="2" charset="2"/>
              </a:rPr>
              <a:t>((6.022 x 10</a:t>
            </a:r>
            <a:r>
              <a:rPr lang="en-IN" baseline="30000" dirty="0"/>
              <a:t>23</a:t>
            </a:r>
            <a:r>
              <a:rPr lang="en-IN" dirty="0"/>
              <a:t>)</a:t>
            </a:r>
          </a:p>
        </p:txBody>
      </p:sp>
      <p:sp>
        <p:nvSpPr>
          <p:cNvPr id="16" name="Cloud 15"/>
          <p:cNvSpPr/>
          <p:nvPr/>
        </p:nvSpPr>
        <p:spPr>
          <a:xfrm>
            <a:off x="4136573" y="4217123"/>
            <a:ext cx="3435531" cy="25211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Nitrogen (atomic number is 7 and atomic mass is 15u)</a:t>
            </a:r>
          </a:p>
          <a:p>
            <a:pPr marL="285750" indent="-285750" algn="ctr">
              <a:buFont typeface="Wingdings" panose="05000000000000000000" pitchFamily="2" charset="2"/>
              <a:buChar char="à"/>
            </a:pPr>
            <a:r>
              <a:rPr lang="en-IN" dirty="0">
                <a:ln w="0"/>
                <a:solidFill>
                  <a:schemeClr val="tx1"/>
                </a:solidFill>
                <a:effectLst>
                  <a:outerShdw blurRad="38100" dist="19050" dir="2700000" algn="tl" rotWithShape="0">
                    <a:schemeClr val="dk1">
                      <a:alpha val="40000"/>
                    </a:schemeClr>
                  </a:outerShdw>
                </a:effectLst>
                <a:sym typeface="Wingdings" panose="05000000000000000000" pitchFamily="2" charset="2"/>
              </a:rPr>
              <a:t>Molar mass is 15g which is 1 Mole </a:t>
            </a:r>
          </a:p>
          <a:p>
            <a:pPr algn="ctr"/>
            <a:r>
              <a:rPr lang="en-IN" dirty="0">
                <a:ln w="0"/>
                <a:solidFill>
                  <a:schemeClr val="tx1"/>
                </a:solidFill>
                <a:effectLst>
                  <a:outerShdw blurRad="38100" dist="19050" dir="2700000" algn="tl" rotWithShape="0">
                    <a:schemeClr val="dk1">
                      <a:alpha val="40000"/>
                    </a:schemeClr>
                  </a:outerShdw>
                </a:effectLst>
                <a:sym typeface="Wingdings" panose="05000000000000000000" pitchFamily="2" charset="2"/>
              </a:rPr>
              <a:t>(6.022 x 10</a:t>
            </a:r>
            <a:r>
              <a:rPr lang="en-IN" baseline="30000" dirty="0">
                <a:ln w="0"/>
                <a:solidFill>
                  <a:schemeClr val="tx1"/>
                </a:solidFill>
                <a:effectLst>
                  <a:outerShdw blurRad="38100" dist="19050" dir="2700000" algn="tl" rotWithShape="0">
                    <a:schemeClr val="dk1">
                      <a:alpha val="40000"/>
                    </a:schemeClr>
                  </a:outerShdw>
                </a:effectLst>
              </a:rPr>
              <a:t>23</a:t>
            </a:r>
            <a:r>
              <a:rPr lang="en-IN" dirty="0">
                <a:ln w="0"/>
                <a:solidFill>
                  <a:schemeClr val="tx1"/>
                </a:solidFill>
                <a:effectLst>
                  <a:outerShdw blurRad="38100" dist="19050" dir="2700000" algn="tl" rotWithShape="0">
                    <a:schemeClr val="dk1">
                      <a:alpha val="40000"/>
                    </a:schemeClr>
                  </a:outerShdw>
                </a:effectLst>
              </a:rPr>
              <a:t>)</a:t>
            </a:r>
          </a:p>
        </p:txBody>
      </p:sp>
      <p:sp>
        <p:nvSpPr>
          <p:cNvPr id="17" name="Cloud 16"/>
          <p:cNvSpPr/>
          <p:nvPr/>
        </p:nvSpPr>
        <p:spPr>
          <a:xfrm>
            <a:off x="8015696" y="4217124"/>
            <a:ext cx="3435531" cy="2521131"/>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C00000"/>
                </a:solidFill>
              </a:rPr>
              <a:t>Sodium (atomic number is 11 and atomic mass is 22u)</a:t>
            </a:r>
          </a:p>
          <a:p>
            <a:pPr marL="285750" indent="-285750" algn="ctr">
              <a:buFont typeface="Wingdings" panose="05000000000000000000" pitchFamily="2" charset="2"/>
              <a:buChar char="à"/>
            </a:pPr>
            <a:r>
              <a:rPr lang="en-IN" b="1" dirty="0">
                <a:solidFill>
                  <a:srgbClr val="C00000"/>
                </a:solidFill>
                <a:sym typeface="Wingdings" panose="05000000000000000000" pitchFamily="2" charset="2"/>
              </a:rPr>
              <a:t>Molar mass is 22g which is 1 Mole </a:t>
            </a:r>
          </a:p>
          <a:p>
            <a:pPr algn="ctr"/>
            <a:r>
              <a:rPr lang="en-IN" b="1" dirty="0">
                <a:solidFill>
                  <a:srgbClr val="C00000"/>
                </a:solidFill>
                <a:sym typeface="Wingdings" panose="05000000000000000000" pitchFamily="2" charset="2"/>
              </a:rPr>
              <a:t>(6.022 x 10</a:t>
            </a:r>
            <a:r>
              <a:rPr lang="en-IN" b="1" baseline="30000" dirty="0">
                <a:solidFill>
                  <a:srgbClr val="C00000"/>
                </a:solidFill>
              </a:rPr>
              <a:t>23</a:t>
            </a:r>
            <a:r>
              <a:rPr lang="en-IN" b="1" dirty="0">
                <a:solidFill>
                  <a:srgbClr val="C00000"/>
                </a:solidFill>
              </a:rPr>
              <a:t>)</a:t>
            </a:r>
          </a:p>
        </p:txBody>
      </p:sp>
      <p:grpSp>
        <p:nvGrpSpPr>
          <p:cNvPr id="18" name="Group 17"/>
          <p:cNvGrpSpPr/>
          <p:nvPr/>
        </p:nvGrpSpPr>
        <p:grpSpPr>
          <a:xfrm>
            <a:off x="2833822" y="40843"/>
            <a:ext cx="6322423" cy="1021427"/>
            <a:chOff x="1" y="10533"/>
            <a:chExt cx="7056437" cy="1645920"/>
          </a:xfrm>
          <a:solidFill>
            <a:srgbClr val="92D050"/>
          </a:solidFill>
        </p:grpSpPr>
        <p:sp>
          <p:nvSpPr>
            <p:cNvPr id="19" name="Rectangle 18"/>
            <p:cNvSpPr/>
            <p:nvPr/>
          </p:nvSpPr>
          <p:spPr>
            <a:xfrm>
              <a:off x="1" y="10533"/>
              <a:ext cx="7056437" cy="16459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20" name="Rectangle 19"/>
            <p:cNvSpPr/>
            <p:nvPr/>
          </p:nvSpPr>
          <p:spPr>
            <a:xfrm>
              <a:off x="1653854" y="194475"/>
              <a:ext cx="5301578" cy="101514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8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rPr>
                <a:t>Mole Concept:</a:t>
              </a:r>
              <a:endParaRPr lang="en-US" sz="32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21" name="Sun 20"/>
            <p:cNvSpPr/>
            <p:nvPr/>
          </p:nvSpPr>
          <p:spPr>
            <a:xfrm>
              <a:off x="59164" y="188870"/>
              <a:ext cx="1594689" cy="1315938"/>
            </a:xfrm>
            <a:prstGeom prst="sun">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3200" b="1" dirty="0">
                  <a:ln w="0"/>
                  <a:solidFill>
                    <a:schemeClr val="tx1"/>
                  </a:solidFill>
                  <a:effectLst>
                    <a:outerShdw blurRad="38100" dist="19050" dir="2700000" algn="tl" rotWithShape="0">
                      <a:schemeClr val="dk1">
                        <a:alpha val="40000"/>
                      </a:schemeClr>
                    </a:outerShdw>
                  </a:effectLst>
                </a:rPr>
                <a:t>8</a:t>
              </a:r>
              <a:endParaRPr lang="en-IN" b="1"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441914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68197691"/>
              </p:ext>
            </p:extLst>
          </p:nvPr>
        </p:nvGraphicFramePr>
        <p:xfrm>
          <a:off x="252019" y="326571"/>
          <a:ext cx="11648244" cy="5682616"/>
        </p:xfrm>
        <a:graphic>
          <a:graphicData uri="http://schemas.openxmlformats.org/drawingml/2006/table">
            <a:tbl>
              <a:tblPr firstRow="1" bandRow="1">
                <a:tableStyleId>{073A0DAA-6AF3-43AB-8588-CEC1D06C72B9}</a:tableStyleId>
              </a:tblPr>
              <a:tblGrid>
                <a:gridCol w="11648244">
                  <a:extLst>
                    <a:ext uri="{9D8B030D-6E8A-4147-A177-3AD203B41FA5}">
                      <a16:colId xmlns:a16="http://schemas.microsoft.com/office/drawing/2014/main" val="137369907"/>
                    </a:ext>
                  </a:extLst>
                </a:gridCol>
              </a:tblGrid>
              <a:tr h="600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1.</a:t>
                      </a:r>
                      <a:r>
                        <a:rPr lang="en-IN" sz="1800" baseline="0" dirty="0"/>
                        <a:t> It is a unit of measurement in which 1 mole of any particle (atoms, molecules or ions) is 6.022 x </a:t>
                      </a:r>
                      <a:r>
                        <a:rPr lang="en-IN" sz="1800" kern="1200" dirty="0">
                          <a:effectLst/>
                        </a:rPr>
                        <a:t>10</a:t>
                      </a:r>
                      <a:r>
                        <a:rPr lang="en-IN" sz="1800" kern="1200" baseline="30000" dirty="0">
                          <a:effectLst/>
                        </a:rPr>
                        <a:t>23</a:t>
                      </a:r>
                      <a:r>
                        <a:rPr lang="en-IN" sz="1800" kern="1200" baseline="0" dirty="0">
                          <a:effectLst/>
                        </a:rPr>
                        <a:t> (number of that particle).</a:t>
                      </a:r>
                      <a:endParaRPr lang="en-IN" sz="1800" dirty="0"/>
                    </a:p>
                  </a:txBody>
                  <a:tcPr/>
                </a:tc>
                <a:extLst>
                  <a:ext uri="{0D108BD9-81ED-4DB2-BD59-A6C34878D82A}">
                    <a16:rowId xmlns:a16="http://schemas.microsoft.com/office/drawing/2014/main" val="1221785263"/>
                  </a:ext>
                </a:extLst>
              </a:tr>
              <a:tr h="961861">
                <a:tc>
                  <a:txBody>
                    <a:bodyPr/>
                    <a:lstStyle/>
                    <a:p>
                      <a:pPr marL="0" indent="0">
                        <a:buNone/>
                      </a:pPr>
                      <a:r>
                        <a:rPr lang="en-IN" sz="1800" baseline="0" dirty="0"/>
                        <a:t>2. Atomic mass = Gram atomic mass (aka-Molar mass)</a:t>
                      </a:r>
                    </a:p>
                    <a:p>
                      <a:pPr marL="0" indent="0">
                        <a:buNone/>
                      </a:pPr>
                      <a:r>
                        <a:rPr lang="en-IN" sz="1800" baseline="0" dirty="0"/>
                        <a:t>Ex: H (1u) = H (1g)</a:t>
                      </a:r>
                    </a:p>
                    <a:p>
                      <a:pPr marL="0" indent="0">
                        <a:buNone/>
                      </a:pPr>
                      <a:r>
                        <a:rPr lang="en-IN" sz="1800" baseline="0" dirty="0"/>
                        <a:t>      C (12u) = C(12g)</a:t>
                      </a:r>
                    </a:p>
                  </a:txBody>
                  <a:tcPr/>
                </a:tc>
                <a:extLst>
                  <a:ext uri="{0D108BD9-81ED-4DB2-BD59-A6C34878D82A}">
                    <a16:rowId xmlns:a16="http://schemas.microsoft.com/office/drawing/2014/main" val="671945071"/>
                  </a:ext>
                </a:extLst>
              </a:tr>
              <a:tr h="343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3. The mass of 1</a:t>
                      </a:r>
                      <a:r>
                        <a:rPr lang="en-IN" sz="1800" baseline="0" dirty="0"/>
                        <a:t> mole of a substance is equal to its relative atomic or molecular mass in grams.</a:t>
                      </a:r>
                      <a:endParaRPr lang="en-IN" sz="1800" dirty="0"/>
                    </a:p>
                  </a:txBody>
                  <a:tcPr/>
                </a:tc>
                <a:extLst>
                  <a:ext uri="{0D108BD9-81ED-4DB2-BD59-A6C34878D82A}">
                    <a16:rowId xmlns:a16="http://schemas.microsoft.com/office/drawing/2014/main" val="2802980568"/>
                  </a:ext>
                </a:extLst>
              </a:tr>
              <a:tr h="1459142">
                <a:tc>
                  <a:txBody>
                    <a:bodyPr/>
                    <a:lstStyle/>
                    <a:p>
                      <a:r>
                        <a:rPr lang="en-IN" sz="1800" dirty="0"/>
                        <a:t>4. Molar</a:t>
                      </a:r>
                      <a:r>
                        <a:rPr lang="en-IN" sz="1800" baseline="0" dirty="0"/>
                        <a:t> mass = 1 mole (Mass of 1 mole of any substance is called its </a:t>
                      </a:r>
                      <a:r>
                        <a:rPr lang="en-IN" sz="1800" b="1" baseline="0" dirty="0">
                          <a:solidFill>
                            <a:srgbClr val="C00000"/>
                          </a:solidFill>
                        </a:rPr>
                        <a:t>Molar mass.</a:t>
                      </a:r>
                    </a:p>
                    <a:p>
                      <a:r>
                        <a:rPr lang="en-IN" sz="1800" baseline="0" dirty="0"/>
                        <a:t>Ex: C (12g) = 1 mole (6.022 x </a:t>
                      </a:r>
                      <a:r>
                        <a:rPr lang="en-IN" sz="1800" kern="1200" dirty="0">
                          <a:effectLst/>
                        </a:rPr>
                        <a:t>10</a:t>
                      </a:r>
                      <a:r>
                        <a:rPr lang="en-IN" sz="1800" kern="1200" baseline="30000" dirty="0">
                          <a:effectLst/>
                        </a:rPr>
                        <a:t>23</a:t>
                      </a:r>
                      <a:r>
                        <a:rPr lang="en-IN" sz="1800" kern="1200" baseline="0" dirty="0">
                          <a:effectLst/>
                        </a:rPr>
                        <a:t>).</a:t>
                      </a:r>
                      <a:r>
                        <a:rPr lang="en-IN" sz="1800" dirty="0"/>
                        <a:t> </a:t>
                      </a:r>
                    </a:p>
                    <a:p>
                      <a:r>
                        <a:rPr lang="en-IN" sz="1800" dirty="0">
                          <a:sym typeface="Wingdings" panose="05000000000000000000" pitchFamily="2" charset="2"/>
                        </a:rPr>
                        <a:t></a:t>
                      </a:r>
                      <a:r>
                        <a:rPr lang="en-IN" sz="1800" u="sng" dirty="0"/>
                        <a:t>Molar</a:t>
                      </a:r>
                      <a:r>
                        <a:rPr lang="en-IN" sz="1800" u="sng" baseline="0" dirty="0"/>
                        <a:t> mass </a:t>
                      </a:r>
                      <a:r>
                        <a:rPr lang="en-IN" sz="1800" baseline="0" dirty="0"/>
                        <a:t>of atoms is also known as </a:t>
                      </a:r>
                      <a:r>
                        <a:rPr lang="en-IN" sz="2400" b="1" baseline="0" dirty="0"/>
                        <a:t>gram atomic mass. </a:t>
                      </a:r>
                    </a:p>
                    <a:p>
                      <a:r>
                        <a:rPr lang="en-IN" sz="1800" baseline="0" dirty="0"/>
                        <a:t>Ex: atomic mass of H = 1u and gram atomic mass of H = 1g. Therefore, 1g of H = 1 mole of H i.e.,   6.022 x </a:t>
                      </a:r>
                      <a:r>
                        <a:rPr lang="en-IN" sz="1800" kern="1200" dirty="0">
                          <a:effectLst/>
                        </a:rPr>
                        <a:t>10</a:t>
                      </a:r>
                      <a:r>
                        <a:rPr lang="en-IN" sz="1800" kern="1200" baseline="30000" dirty="0">
                          <a:effectLst/>
                        </a:rPr>
                        <a:t>23</a:t>
                      </a:r>
                      <a:r>
                        <a:rPr lang="en-IN" sz="1800" kern="1200" baseline="0" dirty="0">
                          <a:effectLst/>
                        </a:rPr>
                        <a:t> </a:t>
                      </a:r>
                      <a:endParaRPr lang="en-IN" sz="1800" b="1" dirty="0">
                        <a:solidFill>
                          <a:srgbClr val="FF0000"/>
                        </a:solidFill>
                      </a:endParaRPr>
                    </a:p>
                    <a:p>
                      <a:endParaRPr lang="en-IN" sz="1800" dirty="0"/>
                    </a:p>
                  </a:txBody>
                  <a:tcPr/>
                </a:tc>
                <a:extLst>
                  <a:ext uri="{0D108BD9-81ED-4DB2-BD59-A6C34878D82A}">
                    <a16:rowId xmlns:a16="http://schemas.microsoft.com/office/drawing/2014/main" val="920278600"/>
                  </a:ext>
                </a:extLst>
              </a:tr>
              <a:tr h="540015">
                <a:tc>
                  <a:txBody>
                    <a:bodyPr/>
                    <a:lstStyle/>
                    <a:p>
                      <a:r>
                        <a:rPr lang="en-IN" sz="1800" dirty="0"/>
                        <a:t>*To</a:t>
                      </a:r>
                      <a:r>
                        <a:rPr lang="en-IN" sz="1800" baseline="0" dirty="0"/>
                        <a:t> find the number of moles in grams(n) =  </a:t>
                      </a:r>
                      <a:r>
                        <a:rPr lang="en-IN" sz="1800" b="1" baseline="0" dirty="0"/>
                        <a:t>Given mass is ÷ Molar mass.</a:t>
                      </a:r>
                      <a:endParaRPr lang="en-IN" sz="1800" b="1" dirty="0"/>
                    </a:p>
                  </a:txBody>
                  <a:tcPr/>
                </a:tc>
                <a:extLst>
                  <a:ext uri="{0D108BD9-81ED-4DB2-BD59-A6C34878D82A}">
                    <a16:rowId xmlns:a16="http://schemas.microsoft.com/office/drawing/2014/main" val="327650261"/>
                  </a:ext>
                </a:extLst>
              </a:tr>
              <a:tr h="622933">
                <a:tc>
                  <a:txBody>
                    <a:bodyPr/>
                    <a:lstStyle/>
                    <a:p>
                      <a:r>
                        <a:rPr lang="en-IN" sz="1800" dirty="0"/>
                        <a:t>*to find the number of moles</a:t>
                      </a:r>
                      <a:r>
                        <a:rPr lang="en-IN" sz="1800" baseline="0" dirty="0"/>
                        <a:t> in number of particles =  </a:t>
                      </a:r>
                      <a:r>
                        <a:rPr lang="en-IN" sz="1800" b="1" dirty="0"/>
                        <a:t>Given number of particles ÷ </a:t>
                      </a:r>
                      <a:r>
                        <a:rPr lang="en-IN" sz="1800" b="1" dirty="0" err="1"/>
                        <a:t>Avagadro</a:t>
                      </a:r>
                      <a:r>
                        <a:rPr lang="en-IN" sz="1800" b="1" dirty="0"/>
                        <a:t> number (</a:t>
                      </a:r>
                      <a:r>
                        <a:rPr lang="en-IN" sz="1800" baseline="0" dirty="0"/>
                        <a:t>6.022 x </a:t>
                      </a:r>
                      <a:r>
                        <a:rPr lang="en-IN" sz="1800" kern="1200" dirty="0">
                          <a:effectLst/>
                        </a:rPr>
                        <a:t>10</a:t>
                      </a:r>
                      <a:r>
                        <a:rPr lang="en-IN" sz="1800" kern="1200" baseline="30000" dirty="0">
                          <a:effectLst/>
                        </a:rPr>
                        <a:t>23</a:t>
                      </a:r>
                      <a:r>
                        <a:rPr lang="en-IN" sz="1800" kern="1200" baseline="0" dirty="0">
                          <a:effectLst/>
                        </a:rPr>
                        <a:t>).</a:t>
                      </a:r>
                      <a:r>
                        <a:rPr lang="en-IN" sz="1800" dirty="0"/>
                        <a:t> </a:t>
                      </a:r>
                      <a:endParaRPr lang="en-IN" sz="1800" b="1" dirty="0"/>
                    </a:p>
                  </a:txBody>
                  <a:tcPr/>
                </a:tc>
                <a:extLst>
                  <a:ext uri="{0D108BD9-81ED-4DB2-BD59-A6C34878D82A}">
                    <a16:rowId xmlns:a16="http://schemas.microsoft.com/office/drawing/2014/main" val="3399695993"/>
                  </a:ext>
                </a:extLst>
              </a:tr>
              <a:tr h="997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a:t>5. The number of particles present in 1 mole of any substance is fixed and is called </a:t>
                      </a:r>
                      <a:r>
                        <a:rPr lang="en-IN" sz="1800" baseline="0" dirty="0" err="1"/>
                        <a:t>Avagadro</a:t>
                      </a:r>
                      <a:r>
                        <a:rPr lang="en-IN" sz="1800" baseline="0" dirty="0"/>
                        <a:t> constant or </a:t>
                      </a:r>
                      <a:r>
                        <a:rPr lang="en-IN" sz="1800" baseline="0" dirty="0" err="1"/>
                        <a:t>Avagadro</a:t>
                      </a:r>
                      <a:r>
                        <a:rPr lang="en-IN" sz="1800" baseline="0" dirty="0"/>
                        <a:t> number (No) i.e., </a:t>
                      </a:r>
                      <a:r>
                        <a:rPr lang="en-IN" sz="2000" b="1" baseline="0" dirty="0">
                          <a:solidFill>
                            <a:srgbClr val="FF0000"/>
                          </a:solidFill>
                        </a:rPr>
                        <a:t>6.022 x </a:t>
                      </a:r>
                      <a:r>
                        <a:rPr lang="en-IN" sz="2000" b="1" kern="1200" dirty="0">
                          <a:solidFill>
                            <a:srgbClr val="FF0000"/>
                          </a:solidFill>
                          <a:effectLst/>
                        </a:rPr>
                        <a:t>10</a:t>
                      </a:r>
                      <a:r>
                        <a:rPr lang="en-IN" sz="2000" b="1" kern="1200" baseline="30000" dirty="0">
                          <a:solidFill>
                            <a:srgbClr val="FF0000"/>
                          </a:solidFill>
                          <a:effectLst/>
                        </a:rPr>
                        <a:t>23</a:t>
                      </a:r>
                      <a:r>
                        <a:rPr lang="en-IN" sz="2000" b="1" kern="1200" baseline="0" dirty="0">
                          <a:solidFill>
                            <a:srgbClr val="FF0000"/>
                          </a:solidFill>
                          <a:effectLst/>
                        </a:rPr>
                        <a:t>.</a:t>
                      </a:r>
                      <a:r>
                        <a:rPr lang="en-IN" sz="2000" b="1" dirty="0">
                          <a:solidFill>
                            <a:srgbClr val="FF0000"/>
                          </a:solidFill>
                        </a:rPr>
                        <a:t> </a:t>
                      </a:r>
                    </a:p>
                    <a:p>
                      <a:endParaRPr lang="en-IN" sz="1800" b="1" dirty="0"/>
                    </a:p>
                  </a:txBody>
                  <a:tcPr/>
                </a:tc>
                <a:extLst>
                  <a:ext uri="{0D108BD9-81ED-4DB2-BD59-A6C34878D82A}">
                    <a16:rowId xmlns:a16="http://schemas.microsoft.com/office/drawing/2014/main" val="3609622388"/>
                  </a:ext>
                </a:extLst>
              </a:tr>
            </a:tbl>
          </a:graphicData>
        </a:graphic>
      </p:graphicFrame>
      <p:sp>
        <p:nvSpPr>
          <p:cNvPr id="10" name="Hexagon 9"/>
          <p:cNvSpPr/>
          <p:nvPr/>
        </p:nvSpPr>
        <p:spPr>
          <a:xfrm>
            <a:off x="261257" y="6126481"/>
            <a:ext cx="11586754" cy="64008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Note: I tried my best to deduce the explanation as brief as possible. If you feel confused, feel free to go for a walk and listen to music of your choice. </a:t>
            </a:r>
          </a:p>
        </p:txBody>
      </p:sp>
    </p:spTree>
    <p:extLst>
      <p:ext uri="{BB962C8B-B14F-4D97-AF65-F5344CB8AC3E}">
        <p14:creationId xmlns:p14="http://schemas.microsoft.com/office/powerpoint/2010/main" val="2810435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Scroll 6"/>
          <p:cNvSpPr/>
          <p:nvPr/>
        </p:nvSpPr>
        <p:spPr>
          <a:xfrm>
            <a:off x="3411583" y="448574"/>
            <a:ext cx="6129232" cy="6245524"/>
          </a:xfrm>
          <a:custGeom>
            <a:avLst/>
            <a:gdLst>
              <a:gd name="csX0" fmla="*/ 383077 w 6129232"/>
              <a:gd name="csY0" fmla="*/ 6245524 h 6245524"/>
              <a:gd name="csX1" fmla="*/ 766154 w 6129232"/>
              <a:gd name="csY1" fmla="*/ 5862447 h 6245524"/>
              <a:gd name="csX2" fmla="*/ 383077 w 6129232"/>
              <a:gd name="csY2" fmla="*/ 5862447 h 6245524"/>
              <a:gd name="csX3" fmla="*/ 574616 w 6129232"/>
              <a:gd name="csY3" fmla="*/ 5670908 h 6245524"/>
              <a:gd name="csX4" fmla="*/ 383077 w 6129232"/>
              <a:gd name="csY4" fmla="*/ 5479369 h 6245524"/>
              <a:gd name="csX5" fmla="*/ 766154 w 6129232"/>
              <a:gd name="csY5" fmla="*/ 5479370 h 6245524"/>
              <a:gd name="csX6" fmla="*/ 766154 w 6129232"/>
              <a:gd name="csY6" fmla="*/ 4842333 h 6245524"/>
              <a:gd name="csX7" fmla="*/ 766154 w 6129232"/>
              <a:gd name="csY7" fmla="*/ 4256260 h 6245524"/>
              <a:gd name="csX8" fmla="*/ 766154 w 6129232"/>
              <a:gd name="csY8" fmla="*/ 3619223 h 6245524"/>
              <a:gd name="csX9" fmla="*/ 766154 w 6129232"/>
              <a:gd name="csY9" fmla="*/ 2931224 h 6245524"/>
              <a:gd name="csX10" fmla="*/ 766154 w 6129232"/>
              <a:gd name="csY10" fmla="*/ 2243224 h 6245524"/>
              <a:gd name="csX11" fmla="*/ 766154 w 6129232"/>
              <a:gd name="csY11" fmla="*/ 1606187 h 6245524"/>
              <a:gd name="csX12" fmla="*/ 766154 w 6129232"/>
              <a:gd name="csY12" fmla="*/ 1122039 h 6245524"/>
              <a:gd name="csX13" fmla="*/ 766154 w 6129232"/>
              <a:gd name="csY13" fmla="*/ 383077 h 6245524"/>
              <a:gd name="csX14" fmla="*/ 1149231 w 6129232"/>
              <a:gd name="csY14" fmla="*/ 0 h 6245524"/>
              <a:gd name="csX15" fmla="*/ 1713996 w 6129232"/>
              <a:gd name="csY15" fmla="*/ 0 h 6245524"/>
              <a:gd name="csX16" fmla="*/ 2370699 w 6129232"/>
              <a:gd name="csY16" fmla="*/ 0 h 6245524"/>
              <a:gd name="csX17" fmla="*/ 3073372 w 6129232"/>
              <a:gd name="csY17" fmla="*/ 0 h 6245524"/>
              <a:gd name="csX18" fmla="*/ 3592168 w 6129232"/>
              <a:gd name="csY18" fmla="*/ 0 h 6245524"/>
              <a:gd name="csX19" fmla="*/ 4248871 w 6129232"/>
              <a:gd name="csY19" fmla="*/ 0 h 6245524"/>
              <a:gd name="csX20" fmla="*/ 4951544 w 6129232"/>
              <a:gd name="csY20" fmla="*/ 0 h 6245524"/>
              <a:gd name="csX21" fmla="*/ 5746155 w 6129232"/>
              <a:gd name="csY21" fmla="*/ 0 h 6245524"/>
              <a:gd name="csX22" fmla="*/ 6129232 w 6129232"/>
              <a:gd name="csY22" fmla="*/ 383077 h 6245524"/>
              <a:gd name="csX23" fmla="*/ 5746155 w 6129232"/>
              <a:gd name="csY23" fmla="*/ 766154 h 6245524"/>
              <a:gd name="csX24" fmla="*/ 5363078 w 6129232"/>
              <a:gd name="csY24" fmla="*/ 766154 h 6245524"/>
              <a:gd name="csX25" fmla="*/ 5363078 w 6129232"/>
              <a:gd name="csY25" fmla="*/ 1301265 h 6245524"/>
              <a:gd name="csX26" fmla="*/ 5363078 w 6129232"/>
              <a:gd name="csY26" fmla="*/ 1989264 h 6245524"/>
              <a:gd name="csX27" fmla="*/ 5363078 w 6129232"/>
              <a:gd name="csY27" fmla="*/ 2728227 h 6245524"/>
              <a:gd name="csX28" fmla="*/ 5363078 w 6129232"/>
              <a:gd name="csY28" fmla="*/ 3365263 h 6245524"/>
              <a:gd name="csX29" fmla="*/ 5363078 w 6129232"/>
              <a:gd name="csY29" fmla="*/ 3900374 h 6245524"/>
              <a:gd name="csX30" fmla="*/ 5363078 w 6129232"/>
              <a:gd name="csY30" fmla="*/ 4639337 h 6245524"/>
              <a:gd name="csX31" fmla="*/ 5363078 w 6129232"/>
              <a:gd name="csY31" fmla="*/ 5225410 h 6245524"/>
              <a:gd name="csX32" fmla="*/ 5363078 w 6129232"/>
              <a:gd name="csY32" fmla="*/ 5862447 h 6245524"/>
              <a:gd name="csX33" fmla="*/ 4980001 w 6129232"/>
              <a:gd name="csY33" fmla="*/ 6245524 h 6245524"/>
              <a:gd name="csX34" fmla="*/ 4277328 w 6129232"/>
              <a:gd name="csY34" fmla="*/ 6245524 h 6245524"/>
              <a:gd name="csX35" fmla="*/ 3574656 w 6129232"/>
              <a:gd name="csY35" fmla="*/ 6245524 h 6245524"/>
              <a:gd name="csX36" fmla="*/ 3009891 w 6129232"/>
              <a:gd name="csY36" fmla="*/ 6245524 h 6245524"/>
              <a:gd name="csX37" fmla="*/ 2353187 w 6129232"/>
              <a:gd name="csY37" fmla="*/ 6245524 h 6245524"/>
              <a:gd name="csX38" fmla="*/ 1604545 w 6129232"/>
              <a:gd name="csY38" fmla="*/ 6245524 h 6245524"/>
              <a:gd name="csX39" fmla="*/ 947842 w 6129232"/>
              <a:gd name="csY39" fmla="*/ 6245524 h 6245524"/>
              <a:gd name="csX40" fmla="*/ 383077 w 6129232"/>
              <a:gd name="csY40" fmla="*/ 6245524 h 6245524"/>
              <a:gd name="csX41" fmla="*/ 1532308 w 6129232"/>
              <a:gd name="csY41" fmla="*/ 383077 h 6245524"/>
              <a:gd name="csX42" fmla="*/ 1149231 w 6129232"/>
              <a:gd name="csY42" fmla="*/ 766154 h 6245524"/>
              <a:gd name="csX43" fmla="*/ 957692 w 6129232"/>
              <a:gd name="csY43" fmla="*/ 574615 h 6245524"/>
              <a:gd name="csX44" fmla="*/ 1149231 w 6129232"/>
              <a:gd name="csY44" fmla="*/ 383076 h 6245524"/>
              <a:gd name="csX45" fmla="*/ 1532308 w 6129232"/>
              <a:gd name="csY45" fmla="*/ 383077 h 6245524"/>
              <a:gd name="csX0" fmla="*/ 1532308 w 6129232"/>
              <a:gd name="csY0" fmla="*/ 383077 h 6245524"/>
              <a:gd name="csX1" fmla="*/ 1149231 w 6129232"/>
              <a:gd name="csY1" fmla="*/ 766154 h 6245524"/>
              <a:gd name="csX2" fmla="*/ 957692 w 6129232"/>
              <a:gd name="csY2" fmla="*/ 574615 h 6245524"/>
              <a:gd name="csX3" fmla="*/ 1149231 w 6129232"/>
              <a:gd name="csY3" fmla="*/ 383076 h 6245524"/>
              <a:gd name="csX4" fmla="*/ 1532308 w 6129232"/>
              <a:gd name="csY4" fmla="*/ 383077 h 6245524"/>
              <a:gd name="csX5" fmla="*/ 766154 w 6129232"/>
              <a:gd name="csY5" fmla="*/ 5862447 h 6245524"/>
              <a:gd name="csX6" fmla="*/ 383077 w 6129232"/>
              <a:gd name="csY6" fmla="*/ 6245524 h 6245524"/>
              <a:gd name="csX7" fmla="*/ 0 w 6129232"/>
              <a:gd name="csY7" fmla="*/ 5862447 h 6245524"/>
              <a:gd name="csX8" fmla="*/ 383077 w 6129232"/>
              <a:gd name="csY8" fmla="*/ 5479370 h 6245524"/>
              <a:gd name="csX9" fmla="*/ 574616 w 6129232"/>
              <a:gd name="csY9" fmla="*/ 5670909 h 6245524"/>
              <a:gd name="csX10" fmla="*/ 383077 w 6129232"/>
              <a:gd name="csY10" fmla="*/ 5862448 h 6245524"/>
              <a:gd name="csX11" fmla="*/ 766154 w 6129232"/>
              <a:gd name="csY11" fmla="*/ 5862447 h 6245524"/>
              <a:gd name="csX0" fmla="*/ 766154 w 6129232"/>
              <a:gd name="csY0" fmla="*/ 5479370 h 6245524"/>
              <a:gd name="csX1" fmla="*/ 766154 w 6129232"/>
              <a:gd name="csY1" fmla="*/ 4995222 h 6245524"/>
              <a:gd name="csX2" fmla="*/ 766154 w 6129232"/>
              <a:gd name="csY2" fmla="*/ 4460111 h 6245524"/>
              <a:gd name="csX3" fmla="*/ 766154 w 6129232"/>
              <a:gd name="csY3" fmla="*/ 3772112 h 6245524"/>
              <a:gd name="csX4" fmla="*/ 766154 w 6129232"/>
              <a:gd name="csY4" fmla="*/ 3237001 h 6245524"/>
              <a:gd name="csX5" fmla="*/ 766154 w 6129232"/>
              <a:gd name="csY5" fmla="*/ 2752853 h 6245524"/>
              <a:gd name="csX6" fmla="*/ 766154 w 6129232"/>
              <a:gd name="csY6" fmla="*/ 2268705 h 6245524"/>
              <a:gd name="csX7" fmla="*/ 766154 w 6129232"/>
              <a:gd name="csY7" fmla="*/ 1682632 h 6245524"/>
              <a:gd name="csX8" fmla="*/ 766154 w 6129232"/>
              <a:gd name="csY8" fmla="*/ 1045595 h 6245524"/>
              <a:gd name="csX9" fmla="*/ 766154 w 6129232"/>
              <a:gd name="csY9" fmla="*/ 383077 h 6245524"/>
              <a:gd name="csX10" fmla="*/ 1149231 w 6129232"/>
              <a:gd name="csY10" fmla="*/ 0 h 6245524"/>
              <a:gd name="csX11" fmla="*/ 1805934 w 6129232"/>
              <a:gd name="csY11" fmla="*/ 0 h 6245524"/>
              <a:gd name="csX12" fmla="*/ 2324730 w 6129232"/>
              <a:gd name="csY12" fmla="*/ 0 h 6245524"/>
              <a:gd name="csX13" fmla="*/ 2889495 w 6129232"/>
              <a:gd name="csY13" fmla="*/ 0 h 6245524"/>
              <a:gd name="csX14" fmla="*/ 3546199 w 6129232"/>
              <a:gd name="csY14" fmla="*/ 0 h 6245524"/>
              <a:gd name="csX15" fmla="*/ 4294840 w 6129232"/>
              <a:gd name="csY15" fmla="*/ 0 h 6245524"/>
              <a:gd name="csX16" fmla="*/ 4905575 w 6129232"/>
              <a:gd name="csY16" fmla="*/ 0 h 6245524"/>
              <a:gd name="csX17" fmla="*/ 5746155 w 6129232"/>
              <a:gd name="csY17" fmla="*/ 0 h 6245524"/>
              <a:gd name="csX18" fmla="*/ 6129232 w 6129232"/>
              <a:gd name="csY18" fmla="*/ 383077 h 6245524"/>
              <a:gd name="csX19" fmla="*/ 5746155 w 6129232"/>
              <a:gd name="csY19" fmla="*/ 766154 h 6245524"/>
              <a:gd name="csX20" fmla="*/ 5363078 w 6129232"/>
              <a:gd name="csY20" fmla="*/ 766154 h 6245524"/>
              <a:gd name="csX21" fmla="*/ 5363078 w 6129232"/>
              <a:gd name="csY21" fmla="*/ 1403191 h 6245524"/>
              <a:gd name="csX22" fmla="*/ 5363078 w 6129232"/>
              <a:gd name="csY22" fmla="*/ 2091190 h 6245524"/>
              <a:gd name="csX23" fmla="*/ 5363078 w 6129232"/>
              <a:gd name="csY23" fmla="*/ 2779190 h 6245524"/>
              <a:gd name="csX24" fmla="*/ 5363078 w 6129232"/>
              <a:gd name="csY24" fmla="*/ 3314301 h 6245524"/>
              <a:gd name="csX25" fmla="*/ 5363078 w 6129232"/>
              <a:gd name="csY25" fmla="*/ 4053263 h 6245524"/>
              <a:gd name="csX26" fmla="*/ 5363078 w 6129232"/>
              <a:gd name="csY26" fmla="*/ 4690300 h 6245524"/>
              <a:gd name="csX27" fmla="*/ 5363078 w 6129232"/>
              <a:gd name="csY27" fmla="*/ 5174447 h 6245524"/>
              <a:gd name="csX28" fmla="*/ 5363078 w 6129232"/>
              <a:gd name="csY28" fmla="*/ 5862447 h 6245524"/>
              <a:gd name="csX29" fmla="*/ 4980001 w 6129232"/>
              <a:gd name="csY29" fmla="*/ 6245524 h 6245524"/>
              <a:gd name="csX30" fmla="*/ 4277328 w 6129232"/>
              <a:gd name="csY30" fmla="*/ 6245524 h 6245524"/>
              <a:gd name="csX31" fmla="*/ 3620625 w 6129232"/>
              <a:gd name="csY31" fmla="*/ 6245524 h 6245524"/>
              <a:gd name="csX32" fmla="*/ 3009891 w 6129232"/>
              <a:gd name="csY32" fmla="*/ 6245524 h 6245524"/>
              <a:gd name="csX33" fmla="*/ 2445126 w 6129232"/>
              <a:gd name="csY33" fmla="*/ 6245524 h 6245524"/>
              <a:gd name="csX34" fmla="*/ 1926330 w 6129232"/>
              <a:gd name="csY34" fmla="*/ 6245524 h 6245524"/>
              <a:gd name="csX35" fmla="*/ 1407534 w 6129232"/>
              <a:gd name="csY35" fmla="*/ 6245524 h 6245524"/>
              <a:gd name="csX36" fmla="*/ 383077 w 6129232"/>
              <a:gd name="csY36" fmla="*/ 6245524 h 6245524"/>
              <a:gd name="csX37" fmla="*/ 0 w 6129232"/>
              <a:gd name="csY37" fmla="*/ 5862447 h 6245524"/>
              <a:gd name="csX38" fmla="*/ 383077 w 6129232"/>
              <a:gd name="csY38" fmla="*/ 5479370 h 6245524"/>
              <a:gd name="csX39" fmla="*/ 766154 w 6129232"/>
              <a:gd name="csY39" fmla="*/ 5479370 h 6245524"/>
              <a:gd name="csX40" fmla="*/ 1149231 w 6129232"/>
              <a:gd name="csY40" fmla="*/ 0 h 6245524"/>
              <a:gd name="csX41" fmla="*/ 1532308 w 6129232"/>
              <a:gd name="csY41" fmla="*/ 383077 h 6245524"/>
              <a:gd name="csX42" fmla="*/ 1149231 w 6129232"/>
              <a:gd name="csY42" fmla="*/ 766154 h 6245524"/>
              <a:gd name="csX43" fmla="*/ 957692 w 6129232"/>
              <a:gd name="csY43" fmla="*/ 574615 h 6245524"/>
              <a:gd name="csX44" fmla="*/ 1149231 w 6129232"/>
              <a:gd name="csY44" fmla="*/ 383076 h 6245524"/>
              <a:gd name="csX45" fmla="*/ 1532308 w 6129232"/>
              <a:gd name="csY45" fmla="*/ 383077 h 6245524"/>
              <a:gd name="csX46" fmla="*/ 5363078 w 6129232"/>
              <a:gd name="csY46" fmla="*/ 766154 h 6245524"/>
              <a:gd name="csX47" fmla="*/ 4845377 w 6129232"/>
              <a:gd name="csY47" fmla="*/ 766154 h 6245524"/>
              <a:gd name="csX48" fmla="*/ 4243399 w 6129232"/>
              <a:gd name="csY48" fmla="*/ 766154 h 6245524"/>
              <a:gd name="csX49" fmla="*/ 3767836 w 6129232"/>
              <a:gd name="csY49" fmla="*/ 766154 h 6245524"/>
              <a:gd name="csX50" fmla="*/ 3207996 w 6129232"/>
              <a:gd name="csY50" fmla="*/ 766154 h 6245524"/>
              <a:gd name="csX51" fmla="*/ 2732434 w 6129232"/>
              <a:gd name="csY51" fmla="*/ 766154 h 6245524"/>
              <a:gd name="csX52" fmla="*/ 2214732 w 6129232"/>
              <a:gd name="csY52" fmla="*/ 766154 h 6245524"/>
              <a:gd name="csX53" fmla="*/ 1697031 w 6129232"/>
              <a:gd name="csY53" fmla="*/ 766154 h 6245524"/>
              <a:gd name="csX54" fmla="*/ 1149231 w 6129232"/>
              <a:gd name="csY54" fmla="*/ 766154 h 6245524"/>
              <a:gd name="csX55" fmla="*/ 383077 w 6129232"/>
              <a:gd name="csY55" fmla="*/ 5479370 h 6245524"/>
              <a:gd name="csX56" fmla="*/ 574616 w 6129232"/>
              <a:gd name="csY56" fmla="*/ 5670909 h 6245524"/>
              <a:gd name="csX57" fmla="*/ 383077 w 6129232"/>
              <a:gd name="csY57" fmla="*/ 5862448 h 6245524"/>
              <a:gd name="csX58" fmla="*/ 766154 w 6129232"/>
              <a:gd name="csY58" fmla="*/ 5862447 h 6245524"/>
              <a:gd name="csX59" fmla="*/ 383077 w 6129232"/>
              <a:gd name="csY59" fmla="*/ 6245524 h 6245524"/>
              <a:gd name="csX60" fmla="*/ 766154 w 6129232"/>
              <a:gd name="csY60" fmla="*/ 5862447 h 6245524"/>
              <a:gd name="csX61" fmla="*/ 766154 w 6129232"/>
              <a:gd name="csY61" fmla="*/ 5479370 h 62455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6129232" h="6245524" stroke="0" extrusionOk="0">
                <a:moveTo>
                  <a:pt x="383077" y="6245524"/>
                </a:moveTo>
                <a:cubicBezTo>
                  <a:pt x="611267" y="6227561"/>
                  <a:pt x="795307" y="6073933"/>
                  <a:pt x="766154" y="5862447"/>
                </a:cubicBezTo>
                <a:cubicBezTo>
                  <a:pt x="616273" y="5860167"/>
                  <a:pt x="460957" y="5855911"/>
                  <a:pt x="383077" y="5862447"/>
                </a:cubicBezTo>
                <a:cubicBezTo>
                  <a:pt x="492466" y="5862321"/>
                  <a:pt x="580963" y="5763441"/>
                  <a:pt x="574616" y="5670908"/>
                </a:cubicBezTo>
                <a:cubicBezTo>
                  <a:pt x="574420" y="5561896"/>
                  <a:pt x="498514" y="5457142"/>
                  <a:pt x="383077" y="5479369"/>
                </a:cubicBezTo>
                <a:cubicBezTo>
                  <a:pt x="493062" y="5492943"/>
                  <a:pt x="654613" y="5473604"/>
                  <a:pt x="766154" y="5479370"/>
                </a:cubicBezTo>
                <a:cubicBezTo>
                  <a:pt x="751633" y="5204830"/>
                  <a:pt x="738449" y="5045056"/>
                  <a:pt x="766154" y="4842333"/>
                </a:cubicBezTo>
                <a:cubicBezTo>
                  <a:pt x="793859" y="4639610"/>
                  <a:pt x="774267" y="4503627"/>
                  <a:pt x="766154" y="4256260"/>
                </a:cubicBezTo>
                <a:cubicBezTo>
                  <a:pt x="758041" y="4008893"/>
                  <a:pt x="770615" y="3831593"/>
                  <a:pt x="766154" y="3619223"/>
                </a:cubicBezTo>
                <a:cubicBezTo>
                  <a:pt x="761693" y="3406853"/>
                  <a:pt x="792478" y="3267720"/>
                  <a:pt x="766154" y="2931224"/>
                </a:cubicBezTo>
                <a:cubicBezTo>
                  <a:pt x="739830" y="2594728"/>
                  <a:pt x="785787" y="2548980"/>
                  <a:pt x="766154" y="2243224"/>
                </a:cubicBezTo>
                <a:cubicBezTo>
                  <a:pt x="746521" y="1937468"/>
                  <a:pt x="784791" y="1751488"/>
                  <a:pt x="766154" y="1606187"/>
                </a:cubicBezTo>
                <a:cubicBezTo>
                  <a:pt x="747517" y="1460886"/>
                  <a:pt x="748220" y="1313232"/>
                  <a:pt x="766154" y="1122039"/>
                </a:cubicBezTo>
                <a:cubicBezTo>
                  <a:pt x="784088" y="930846"/>
                  <a:pt x="788154" y="663013"/>
                  <a:pt x="766154" y="383077"/>
                </a:cubicBezTo>
                <a:cubicBezTo>
                  <a:pt x="738892" y="201988"/>
                  <a:pt x="944830" y="51570"/>
                  <a:pt x="1149231" y="0"/>
                </a:cubicBezTo>
                <a:cubicBezTo>
                  <a:pt x="1310203" y="22137"/>
                  <a:pt x="1542462" y="-2844"/>
                  <a:pt x="1713996" y="0"/>
                </a:cubicBezTo>
                <a:cubicBezTo>
                  <a:pt x="1885530" y="2844"/>
                  <a:pt x="2055437" y="14472"/>
                  <a:pt x="2370699" y="0"/>
                </a:cubicBezTo>
                <a:cubicBezTo>
                  <a:pt x="2685961" y="-14472"/>
                  <a:pt x="2848202" y="-12067"/>
                  <a:pt x="3073372" y="0"/>
                </a:cubicBezTo>
                <a:cubicBezTo>
                  <a:pt x="3298542" y="12067"/>
                  <a:pt x="3372085" y="-15035"/>
                  <a:pt x="3592168" y="0"/>
                </a:cubicBezTo>
                <a:cubicBezTo>
                  <a:pt x="3812251" y="15035"/>
                  <a:pt x="4115702" y="6448"/>
                  <a:pt x="4248871" y="0"/>
                </a:cubicBezTo>
                <a:cubicBezTo>
                  <a:pt x="4382040" y="-6448"/>
                  <a:pt x="4667696" y="10902"/>
                  <a:pt x="4951544" y="0"/>
                </a:cubicBezTo>
                <a:cubicBezTo>
                  <a:pt x="5235392" y="-10902"/>
                  <a:pt x="5393875" y="13575"/>
                  <a:pt x="5746155" y="0"/>
                </a:cubicBezTo>
                <a:cubicBezTo>
                  <a:pt x="5923149" y="27187"/>
                  <a:pt x="6111390" y="193233"/>
                  <a:pt x="6129232" y="383077"/>
                </a:cubicBezTo>
                <a:cubicBezTo>
                  <a:pt x="6145731" y="587350"/>
                  <a:pt x="5952657" y="757463"/>
                  <a:pt x="5746155" y="766154"/>
                </a:cubicBezTo>
                <a:cubicBezTo>
                  <a:pt x="5565629" y="772407"/>
                  <a:pt x="5531727" y="766101"/>
                  <a:pt x="5363078" y="766154"/>
                </a:cubicBezTo>
                <a:cubicBezTo>
                  <a:pt x="5365838" y="965312"/>
                  <a:pt x="5379445" y="1173966"/>
                  <a:pt x="5363078" y="1301265"/>
                </a:cubicBezTo>
                <a:cubicBezTo>
                  <a:pt x="5346711" y="1428564"/>
                  <a:pt x="5372967" y="1720597"/>
                  <a:pt x="5363078" y="1989264"/>
                </a:cubicBezTo>
                <a:cubicBezTo>
                  <a:pt x="5353189" y="2257931"/>
                  <a:pt x="5326239" y="2563677"/>
                  <a:pt x="5363078" y="2728227"/>
                </a:cubicBezTo>
                <a:cubicBezTo>
                  <a:pt x="5399917" y="2892777"/>
                  <a:pt x="5361393" y="3222538"/>
                  <a:pt x="5363078" y="3365263"/>
                </a:cubicBezTo>
                <a:cubicBezTo>
                  <a:pt x="5364763" y="3507988"/>
                  <a:pt x="5388251" y="3719071"/>
                  <a:pt x="5363078" y="3900374"/>
                </a:cubicBezTo>
                <a:cubicBezTo>
                  <a:pt x="5337905" y="4081677"/>
                  <a:pt x="5372377" y="4376692"/>
                  <a:pt x="5363078" y="4639337"/>
                </a:cubicBezTo>
                <a:cubicBezTo>
                  <a:pt x="5353779" y="4901982"/>
                  <a:pt x="5335152" y="5072223"/>
                  <a:pt x="5363078" y="5225410"/>
                </a:cubicBezTo>
                <a:cubicBezTo>
                  <a:pt x="5391004" y="5378597"/>
                  <a:pt x="5340297" y="5623289"/>
                  <a:pt x="5363078" y="5862447"/>
                </a:cubicBezTo>
                <a:cubicBezTo>
                  <a:pt x="5332716" y="6030717"/>
                  <a:pt x="5227260" y="6213678"/>
                  <a:pt x="4980001" y="6245524"/>
                </a:cubicBezTo>
                <a:cubicBezTo>
                  <a:pt x="4758277" y="6223146"/>
                  <a:pt x="4444089" y="6272389"/>
                  <a:pt x="4277328" y="6245524"/>
                </a:cubicBezTo>
                <a:cubicBezTo>
                  <a:pt x="4110567" y="6218659"/>
                  <a:pt x="3849189" y="6224965"/>
                  <a:pt x="3574656" y="6245524"/>
                </a:cubicBezTo>
                <a:cubicBezTo>
                  <a:pt x="3300123" y="6266083"/>
                  <a:pt x="3177790" y="6269029"/>
                  <a:pt x="3009891" y="6245524"/>
                </a:cubicBezTo>
                <a:cubicBezTo>
                  <a:pt x="2841993" y="6222019"/>
                  <a:pt x="2620306" y="6269355"/>
                  <a:pt x="2353187" y="6245524"/>
                </a:cubicBezTo>
                <a:cubicBezTo>
                  <a:pt x="2086068" y="6221693"/>
                  <a:pt x="1805113" y="6217777"/>
                  <a:pt x="1604545" y="6245524"/>
                </a:cubicBezTo>
                <a:cubicBezTo>
                  <a:pt x="1403977" y="6273271"/>
                  <a:pt x="1205026" y="6217042"/>
                  <a:pt x="947842" y="6245524"/>
                </a:cubicBezTo>
                <a:cubicBezTo>
                  <a:pt x="690658" y="6274006"/>
                  <a:pt x="584209" y="6257836"/>
                  <a:pt x="383077" y="6245524"/>
                </a:cubicBezTo>
                <a:close/>
                <a:moveTo>
                  <a:pt x="1532308" y="383077"/>
                </a:moveTo>
                <a:cubicBezTo>
                  <a:pt x="1557527" y="566882"/>
                  <a:pt x="1401411" y="740977"/>
                  <a:pt x="1149231" y="766154"/>
                </a:cubicBezTo>
                <a:cubicBezTo>
                  <a:pt x="1042818" y="771558"/>
                  <a:pt x="950108" y="680340"/>
                  <a:pt x="957692" y="574615"/>
                </a:cubicBezTo>
                <a:cubicBezTo>
                  <a:pt x="947656" y="459928"/>
                  <a:pt x="1053966" y="389287"/>
                  <a:pt x="1149231" y="383076"/>
                </a:cubicBezTo>
                <a:cubicBezTo>
                  <a:pt x="1317356" y="376178"/>
                  <a:pt x="1358966" y="393638"/>
                  <a:pt x="1532308" y="383077"/>
                </a:cubicBezTo>
                <a:close/>
              </a:path>
              <a:path w="6129232" h="6245524" fill="darkenLess" stroke="0" extrusionOk="0">
                <a:moveTo>
                  <a:pt x="1532308" y="383077"/>
                </a:moveTo>
                <a:cubicBezTo>
                  <a:pt x="1561231" y="593006"/>
                  <a:pt x="1365783" y="782202"/>
                  <a:pt x="1149231" y="766154"/>
                </a:cubicBezTo>
                <a:cubicBezTo>
                  <a:pt x="1040322" y="747522"/>
                  <a:pt x="944105" y="669768"/>
                  <a:pt x="957692" y="574615"/>
                </a:cubicBezTo>
                <a:cubicBezTo>
                  <a:pt x="970762" y="480691"/>
                  <a:pt x="1040129" y="376801"/>
                  <a:pt x="1149231" y="383076"/>
                </a:cubicBezTo>
                <a:cubicBezTo>
                  <a:pt x="1302758" y="398930"/>
                  <a:pt x="1423313" y="378036"/>
                  <a:pt x="1532308" y="383077"/>
                </a:cubicBezTo>
                <a:close/>
                <a:moveTo>
                  <a:pt x="766154" y="5862447"/>
                </a:moveTo>
                <a:cubicBezTo>
                  <a:pt x="797037" y="6086182"/>
                  <a:pt x="587038" y="6216784"/>
                  <a:pt x="383077" y="6245524"/>
                </a:cubicBezTo>
                <a:cubicBezTo>
                  <a:pt x="173246" y="6266805"/>
                  <a:pt x="10512" y="6092251"/>
                  <a:pt x="0" y="5862447"/>
                </a:cubicBezTo>
                <a:cubicBezTo>
                  <a:pt x="-9167" y="5669249"/>
                  <a:pt x="184900" y="5503178"/>
                  <a:pt x="383077" y="5479370"/>
                </a:cubicBezTo>
                <a:cubicBezTo>
                  <a:pt x="502224" y="5478810"/>
                  <a:pt x="561583" y="5584524"/>
                  <a:pt x="574616" y="5670909"/>
                </a:cubicBezTo>
                <a:cubicBezTo>
                  <a:pt x="586054" y="5779719"/>
                  <a:pt x="476175" y="5869172"/>
                  <a:pt x="383077" y="5862448"/>
                </a:cubicBezTo>
                <a:cubicBezTo>
                  <a:pt x="549362" y="5876115"/>
                  <a:pt x="645963" y="5868300"/>
                  <a:pt x="766154" y="5862447"/>
                </a:cubicBezTo>
                <a:close/>
              </a:path>
              <a:path w="6129232" h="6245524" fill="none" extrusionOk="0">
                <a:moveTo>
                  <a:pt x="766154" y="5479370"/>
                </a:moveTo>
                <a:cubicBezTo>
                  <a:pt x="768081" y="5269817"/>
                  <a:pt x="748881" y="5100874"/>
                  <a:pt x="766154" y="4995222"/>
                </a:cubicBezTo>
                <a:cubicBezTo>
                  <a:pt x="783427" y="4889570"/>
                  <a:pt x="784616" y="4640269"/>
                  <a:pt x="766154" y="4460111"/>
                </a:cubicBezTo>
                <a:cubicBezTo>
                  <a:pt x="747692" y="4279953"/>
                  <a:pt x="779770" y="4089571"/>
                  <a:pt x="766154" y="3772112"/>
                </a:cubicBezTo>
                <a:cubicBezTo>
                  <a:pt x="752538" y="3454653"/>
                  <a:pt x="755596" y="3371843"/>
                  <a:pt x="766154" y="3237001"/>
                </a:cubicBezTo>
                <a:cubicBezTo>
                  <a:pt x="776712" y="3102159"/>
                  <a:pt x="787362" y="2953966"/>
                  <a:pt x="766154" y="2752853"/>
                </a:cubicBezTo>
                <a:cubicBezTo>
                  <a:pt x="744946" y="2551740"/>
                  <a:pt x="767738" y="2375525"/>
                  <a:pt x="766154" y="2268705"/>
                </a:cubicBezTo>
                <a:cubicBezTo>
                  <a:pt x="764570" y="2161885"/>
                  <a:pt x="739510" y="1945888"/>
                  <a:pt x="766154" y="1682632"/>
                </a:cubicBezTo>
                <a:cubicBezTo>
                  <a:pt x="792798" y="1419376"/>
                  <a:pt x="750836" y="1178774"/>
                  <a:pt x="766154" y="1045595"/>
                </a:cubicBezTo>
                <a:cubicBezTo>
                  <a:pt x="781472" y="912416"/>
                  <a:pt x="743906" y="605273"/>
                  <a:pt x="766154" y="383077"/>
                </a:cubicBezTo>
                <a:cubicBezTo>
                  <a:pt x="739245" y="216480"/>
                  <a:pt x="956004" y="-14744"/>
                  <a:pt x="1149231" y="0"/>
                </a:cubicBezTo>
                <a:cubicBezTo>
                  <a:pt x="1338092" y="8332"/>
                  <a:pt x="1502365" y="-6037"/>
                  <a:pt x="1805934" y="0"/>
                </a:cubicBezTo>
                <a:cubicBezTo>
                  <a:pt x="2109503" y="6037"/>
                  <a:pt x="2131186" y="8382"/>
                  <a:pt x="2324730" y="0"/>
                </a:cubicBezTo>
                <a:cubicBezTo>
                  <a:pt x="2518274" y="-8382"/>
                  <a:pt x="2681210" y="146"/>
                  <a:pt x="2889495" y="0"/>
                </a:cubicBezTo>
                <a:cubicBezTo>
                  <a:pt x="3097781" y="-146"/>
                  <a:pt x="3344925" y="10340"/>
                  <a:pt x="3546199" y="0"/>
                </a:cubicBezTo>
                <a:cubicBezTo>
                  <a:pt x="3747473" y="-10340"/>
                  <a:pt x="4011060" y="3526"/>
                  <a:pt x="4294840" y="0"/>
                </a:cubicBezTo>
                <a:cubicBezTo>
                  <a:pt x="4578620" y="-3526"/>
                  <a:pt x="4745417" y="-2188"/>
                  <a:pt x="4905575" y="0"/>
                </a:cubicBezTo>
                <a:cubicBezTo>
                  <a:pt x="5065734" y="2188"/>
                  <a:pt x="5472620" y="-15408"/>
                  <a:pt x="5746155" y="0"/>
                </a:cubicBezTo>
                <a:cubicBezTo>
                  <a:pt x="5951549" y="480"/>
                  <a:pt x="6122620" y="144534"/>
                  <a:pt x="6129232" y="383077"/>
                </a:cubicBezTo>
                <a:cubicBezTo>
                  <a:pt x="6119776" y="557368"/>
                  <a:pt x="5949733" y="771455"/>
                  <a:pt x="5746155" y="766154"/>
                </a:cubicBezTo>
                <a:cubicBezTo>
                  <a:pt x="5634498" y="751302"/>
                  <a:pt x="5496146" y="753051"/>
                  <a:pt x="5363078" y="766154"/>
                </a:cubicBezTo>
                <a:cubicBezTo>
                  <a:pt x="5354152" y="919621"/>
                  <a:pt x="5349539" y="1126291"/>
                  <a:pt x="5363078" y="1403191"/>
                </a:cubicBezTo>
                <a:cubicBezTo>
                  <a:pt x="5376617" y="1680091"/>
                  <a:pt x="5350283" y="1918326"/>
                  <a:pt x="5363078" y="2091190"/>
                </a:cubicBezTo>
                <a:cubicBezTo>
                  <a:pt x="5375873" y="2264054"/>
                  <a:pt x="5393019" y="2613248"/>
                  <a:pt x="5363078" y="2779190"/>
                </a:cubicBezTo>
                <a:cubicBezTo>
                  <a:pt x="5333137" y="2945132"/>
                  <a:pt x="5355547" y="3072651"/>
                  <a:pt x="5363078" y="3314301"/>
                </a:cubicBezTo>
                <a:cubicBezTo>
                  <a:pt x="5370609" y="3555951"/>
                  <a:pt x="5351189" y="3792127"/>
                  <a:pt x="5363078" y="4053263"/>
                </a:cubicBezTo>
                <a:cubicBezTo>
                  <a:pt x="5374967" y="4314399"/>
                  <a:pt x="5381677" y="4386612"/>
                  <a:pt x="5363078" y="4690300"/>
                </a:cubicBezTo>
                <a:cubicBezTo>
                  <a:pt x="5344479" y="4993988"/>
                  <a:pt x="5356341" y="5044971"/>
                  <a:pt x="5363078" y="5174447"/>
                </a:cubicBezTo>
                <a:cubicBezTo>
                  <a:pt x="5369815" y="5303923"/>
                  <a:pt x="5331847" y="5556160"/>
                  <a:pt x="5363078" y="5862447"/>
                </a:cubicBezTo>
                <a:cubicBezTo>
                  <a:pt x="5374768" y="6106038"/>
                  <a:pt x="5163459" y="6281681"/>
                  <a:pt x="4980001" y="6245524"/>
                </a:cubicBezTo>
                <a:cubicBezTo>
                  <a:pt x="4746995" y="6266678"/>
                  <a:pt x="4570104" y="6230108"/>
                  <a:pt x="4277328" y="6245524"/>
                </a:cubicBezTo>
                <a:cubicBezTo>
                  <a:pt x="3984552" y="6260940"/>
                  <a:pt x="3936522" y="6233791"/>
                  <a:pt x="3620625" y="6245524"/>
                </a:cubicBezTo>
                <a:cubicBezTo>
                  <a:pt x="3304728" y="6257257"/>
                  <a:pt x="3276986" y="6244411"/>
                  <a:pt x="3009891" y="6245524"/>
                </a:cubicBezTo>
                <a:cubicBezTo>
                  <a:pt x="2742796" y="6246637"/>
                  <a:pt x="2630562" y="6272002"/>
                  <a:pt x="2445126" y="6245524"/>
                </a:cubicBezTo>
                <a:cubicBezTo>
                  <a:pt x="2259690" y="6219046"/>
                  <a:pt x="2113666" y="6246390"/>
                  <a:pt x="1926330" y="6245524"/>
                </a:cubicBezTo>
                <a:cubicBezTo>
                  <a:pt x="1738994" y="6244658"/>
                  <a:pt x="1578273" y="6237777"/>
                  <a:pt x="1407534" y="6245524"/>
                </a:cubicBezTo>
                <a:cubicBezTo>
                  <a:pt x="1236795" y="6253271"/>
                  <a:pt x="793927" y="6228541"/>
                  <a:pt x="383077" y="6245524"/>
                </a:cubicBezTo>
                <a:cubicBezTo>
                  <a:pt x="178845" y="6202713"/>
                  <a:pt x="-34138" y="6107706"/>
                  <a:pt x="0" y="5862447"/>
                </a:cubicBezTo>
                <a:cubicBezTo>
                  <a:pt x="-21888" y="5630127"/>
                  <a:pt x="184902" y="5504922"/>
                  <a:pt x="383077" y="5479370"/>
                </a:cubicBezTo>
                <a:cubicBezTo>
                  <a:pt x="546949" y="5465307"/>
                  <a:pt x="654898" y="5481896"/>
                  <a:pt x="766154" y="5479370"/>
                </a:cubicBezTo>
                <a:close/>
                <a:moveTo>
                  <a:pt x="1149231" y="0"/>
                </a:moveTo>
                <a:cubicBezTo>
                  <a:pt x="1338003" y="8226"/>
                  <a:pt x="1516971" y="188128"/>
                  <a:pt x="1532308" y="383077"/>
                </a:cubicBezTo>
                <a:cubicBezTo>
                  <a:pt x="1553353" y="594479"/>
                  <a:pt x="1353353" y="794257"/>
                  <a:pt x="1149231" y="766154"/>
                </a:cubicBezTo>
                <a:cubicBezTo>
                  <a:pt x="1063358" y="754704"/>
                  <a:pt x="967655" y="686537"/>
                  <a:pt x="957692" y="574615"/>
                </a:cubicBezTo>
                <a:cubicBezTo>
                  <a:pt x="951634" y="459119"/>
                  <a:pt x="1031237" y="401275"/>
                  <a:pt x="1149231" y="383076"/>
                </a:cubicBezTo>
                <a:cubicBezTo>
                  <a:pt x="1242744" y="369633"/>
                  <a:pt x="1422575" y="369753"/>
                  <a:pt x="1532308" y="383077"/>
                </a:cubicBezTo>
                <a:moveTo>
                  <a:pt x="5363078" y="766154"/>
                </a:moveTo>
                <a:cubicBezTo>
                  <a:pt x="5131655" y="783710"/>
                  <a:pt x="5049649" y="784376"/>
                  <a:pt x="4845377" y="766154"/>
                </a:cubicBezTo>
                <a:cubicBezTo>
                  <a:pt x="4641105" y="747932"/>
                  <a:pt x="4541658" y="765230"/>
                  <a:pt x="4243399" y="766154"/>
                </a:cubicBezTo>
                <a:cubicBezTo>
                  <a:pt x="3945140" y="767078"/>
                  <a:pt x="3872894" y="750717"/>
                  <a:pt x="3767836" y="766154"/>
                </a:cubicBezTo>
                <a:cubicBezTo>
                  <a:pt x="3662778" y="781591"/>
                  <a:pt x="3383124" y="793433"/>
                  <a:pt x="3207996" y="766154"/>
                </a:cubicBezTo>
                <a:cubicBezTo>
                  <a:pt x="3032868" y="738875"/>
                  <a:pt x="2852618" y="750902"/>
                  <a:pt x="2732434" y="766154"/>
                </a:cubicBezTo>
                <a:cubicBezTo>
                  <a:pt x="2612250" y="781406"/>
                  <a:pt x="2413353" y="761078"/>
                  <a:pt x="2214732" y="766154"/>
                </a:cubicBezTo>
                <a:cubicBezTo>
                  <a:pt x="2016111" y="771230"/>
                  <a:pt x="1876478" y="776715"/>
                  <a:pt x="1697031" y="766154"/>
                </a:cubicBezTo>
                <a:cubicBezTo>
                  <a:pt x="1517584" y="755593"/>
                  <a:pt x="1286045" y="792453"/>
                  <a:pt x="1149231" y="766154"/>
                </a:cubicBezTo>
                <a:moveTo>
                  <a:pt x="383077" y="5479370"/>
                </a:moveTo>
                <a:cubicBezTo>
                  <a:pt x="476371" y="5502675"/>
                  <a:pt x="560071" y="5585650"/>
                  <a:pt x="574616" y="5670909"/>
                </a:cubicBezTo>
                <a:cubicBezTo>
                  <a:pt x="589814" y="5774129"/>
                  <a:pt x="494911" y="5862117"/>
                  <a:pt x="383077" y="5862448"/>
                </a:cubicBezTo>
                <a:cubicBezTo>
                  <a:pt x="548912" y="5879268"/>
                  <a:pt x="614055" y="5878476"/>
                  <a:pt x="766154" y="5862447"/>
                </a:cubicBezTo>
                <a:moveTo>
                  <a:pt x="383077" y="6245524"/>
                </a:moveTo>
                <a:cubicBezTo>
                  <a:pt x="636913" y="6249005"/>
                  <a:pt x="745697" y="6068650"/>
                  <a:pt x="766154" y="5862447"/>
                </a:cubicBezTo>
                <a:cubicBezTo>
                  <a:pt x="777337" y="5780402"/>
                  <a:pt x="749103" y="5654000"/>
                  <a:pt x="766154" y="5479370"/>
                </a:cubicBezTo>
              </a:path>
            </a:pathLst>
          </a:custGeom>
          <a:noFill/>
          <a:ln w="9525" cap="flat" cmpd="sng" algn="ctr">
            <a:solidFill>
              <a:schemeClr val="accent4"/>
            </a:solidFill>
            <a:prstDash val="solid"/>
            <a:round/>
            <a:headEnd type="none" w="med" len="med"/>
            <a:tailEnd type="none" w="med" len="med"/>
            <a:extLst>
              <a:ext uri="{C807C97D-BFC1-408E-A445-0C87EB9F89A2}">
                <ask:lineSketchStyleProps xmlns:ask="http://schemas.microsoft.com/office/drawing/2018/sketchyshapes" sd="485510676">
                  <a:prstGeom prst="verticalScroll">
                    <a:avLst/>
                  </a:prstGeom>
                  <ask:type>
                    <ask:lineSketchFreehand/>
                  </ask:type>
                </ask:lineSketchStyleProps>
              </a:ext>
            </a:extLst>
          </a:ln>
        </p:spPr>
        <p:style>
          <a:lnRef idx="0">
            <a:scrgbClr r="0" g="0" b="0"/>
          </a:lnRef>
          <a:fillRef idx="0">
            <a:scrgbClr r="0" g="0" b="0"/>
          </a:fillRef>
          <a:effectRef idx="0">
            <a:scrgbClr r="0" g="0" b="0"/>
          </a:effectRef>
          <a:fontRef idx="minor">
            <a:schemeClr val="accent4"/>
          </a:fontRef>
        </p:style>
        <p:txBody>
          <a:bodyPr rtlCol="0" anchor="ctr"/>
          <a:lstStyle/>
          <a:p>
            <a:pPr algn="ctr"/>
            <a:r>
              <a:rPr lang="en-IN" dirty="0">
                <a:solidFill>
                  <a:schemeClr val="bg1"/>
                </a:solidFill>
              </a:rPr>
              <a:t>*Check the examples 3.3, 3.4 and 3.5 given in the NCERT class 9 science book to comprehend how to find out the mass of moles of different elements. </a:t>
            </a:r>
          </a:p>
          <a:p>
            <a:pPr marL="285750" indent="-285750" algn="ctr">
              <a:buFont typeface="Wingdings" panose="05000000000000000000" pitchFamily="2" charset="2"/>
              <a:buChar char="à"/>
            </a:pPr>
            <a:r>
              <a:rPr lang="en-IN" dirty="0">
                <a:solidFill>
                  <a:schemeClr val="bg1"/>
                </a:solidFill>
                <a:sym typeface="Wingdings" panose="05000000000000000000" pitchFamily="2" charset="2"/>
              </a:rPr>
              <a:t>Discuss with peers and teachers. </a:t>
            </a:r>
          </a:p>
          <a:p>
            <a:pPr marL="285750" indent="-285750" algn="ctr">
              <a:buFont typeface="Wingdings" panose="05000000000000000000" pitchFamily="2" charset="2"/>
              <a:buChar char="à"/>
            </a:pPr>
            <a:r>
              <a:rPr lang="en-IN" dirty="0">
                <a:solidFill>
                  <a:schemeClr val="bg1"/>
                </a:solidFill>
                <a:sym typeface="Wingdings" panose="05000000000000000000" pitchFamily="2" charset="2"/>
              </a:rPr>
              <a:t>A Video lesson on each example will be upload in future. </a:t>
            </a:r>
          </a:p>
          <a:p>
            <a:pPr marL="285750" indent="-285750" algn="ctr">
              <a:buFont typeface="Wingdings" panose="05000000000000000000" pitchFamily="2" charset="2"/>
              <a:buChar char="à"/>
            </a:pPr>
            <a:r>
              <a:rPr lang="en-IN" dirty="0">
                <a:solidFill>
                  <a:schemeClr val="bg1"/>
                </a:solidFill>
                <a:sym typeface="Wingdings" panose="05000000000000000000" pitchFamily="2" charset="2"/>
              </a:rPr>
              <a:t>Feel free to comment your doubts and watch other videos on the same topic for better understanding.</a:t>
            </a:r>
          </a:p>
          <a:p>
            <a:pPr marL="285750" indent="-285750" algn="ctr">
              <a:buFont typeface="Wingdings" panose="05000000000000000000" pitchFamily="2" charset="2"/>
              <a:buChar char="à"/>
            </a:pPr>
            <a:r>
              <a:rPr lang="en-IN" dirty="0">
                <a:solidFill>
                  <a:schemeClr val="bg1"/>
                </a:solidFill>
                <a:sym typeface="Wingdings" panose="05000000000000000000" pitchFamily="2" charset="2"/>
              </a:rPr>
              <a:t>As Confucius once said, </a:t>
            </a:r>
            <a:r>
              <a:rPr lang="en-IN" sz="2000" b="1" dirty="0">
                <a:solidFill>
                  <a:schemeClr val="bg1"/>
                </a:solidFill>
                <a:sym typeface="Wingdings" panose="05000000000000000000" pitchFamily="2" charset="2"/>
              </a:rPr>
              <a:t>“The man (person) who asks a question is a fool for a minute, the man (person) who does not ask is a fool for life”.</a:t>
            </a:r>
            <a:endParaRPr lang="en-IN" sz="2000" b="1" dirty="0">
              <a:solidFill>
                <a:schemeClr val="bg1"/>
              </a:solidFill>
            </a:endParaRPr>
          </a:p>
        </p:txBody>
      </p:sp>
    </p:spTree>
    <p:extLst>
      <p:ext uri="{BB962C8B-B14F-4D97-AF65-F5344CB8AC3E}">
        <p14:creationId xmlns:p14="http://schemas.microsoft.com/office/powerpoint/2010/main" val="11085817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52A764-ABB6-DC0F-4D48-1795505ADB5B}"/>
              </a:ext>
            </a:extLst>
          </p:cNvPr>
          <p:cNvPicPr>
            <a:picLocks noChangeAspect="1"/>
          </p:cNvPicPr>
          <p:nvPr/>
        </p:nvPicPr>
        <p:blipFill>
          <a:blip r:embed="rId2" cstate="email">
            <a:biLevel thresh="25000"/>
            <a:extLst>
              <a:ext uri="{BEBA8EAE-BF5A-486C-A8C5-ECC9F3942E4B}">
                <a14:imgProps xmlns:a14="http://schemas.microsoft.com/office/drawing/2010/main">
                  <a14:imgLayer r:embed="rId3">
                    <a14:imgEffect>
                      <a14:backgroundRemoval t="34362" b="60326" l="17778" r="82292">
                        <a14:foregroundMark x1="18264" y1="38475" x2="17847" y2="46272"/>
                        <a14:foregroundMark x1="27986" y1="42159" x2="26736" y2="44216"/>
                        <a14:foregroundMark x1="36736" y1="42502" x2="36736" y2="44730"/>
                        <a14:foregroundMark x1="55903" y1="39674" x2="55486" y2="42674"/>
                        <a14:foregroundMark x1="65208" y1="42502" x2="65347" y2="44730"/>
                        <a14:foregroundMark x1="69583" y1="43016" x2="69583" y2="44730"/>
                        <a14:foregroundMark x1="77917" y1="43016" x2="77639" y2="45930"/>
                        <a14:foregroundMark x1="82292" y1="45930" x2="82014" y2="48415"/>
                      </a14:backgroundRemoval>
                    </a14:imgEffect>
                  </a14:imgLayer>
                </a14:imgProps>
              </a:ext>
              <a:ext uri="{28A0092B-C50C-407E-A947-70E740481C1C}">
                <a14:useLocalDpi xmlns:a14="http://schemas.microsoft.com/office/drawing/2010/main"/>
              </a:ext>
            </a:extLst>
          </a:blip>
          <a:srcRect l="13115" t="31127" r="15369" b="36372"/>
          <a:stretch>
            <a:fillRect/>
          </a:stretch>
        </p:blipFill>
        <p:spPr>
          <a:xfrm>
            <a:off x="806623" y="1879546"/>
            <a:ext cx="10578753" cy="3896076"/>
          </a:xfrm>
          <a:prstGeom prst="rect">
            <a:avLst/>
          </a:prstGeom>
        </p:spPr>
      </p:pic>
      <p:sp>
        <p:nvSpPr>
          <p:cNvPr id="5" name="Rectangle 4">
            <a:extLst>
              <a:ext uri="{FF2B5EF4-FFF2-40B4-BE49-F238E27FC236}">
                <a16:creationId xmlns:a16="http://schemas.microsoft.com/office/drawing/2014/main" id="{9A655F23-B5BB-7DBB-C9BA-E3C85DC1DEF9}"/>
              </a:ext>
            </a:extLst>
          </p:cNvPr>
          <p:cNvSpPr/>
          <p:nvPr/>
        </p:nvSpPr>
        <p:spPr>
          <a:xfrm>
            <a:off x="2771191" y="6374643"/>
            <a:ext cx="6649616" cy="483357"/>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19050" dir="2700000" algn="tl" rotWithShape="0">
                    <a:schemeClr val="dk1">
                      <a:alpha val="40000"/>
                    </a:schemeClr>
                  </a:outerShdw>
                </a:effectLst>
              </a:rPr>
              <a:t>Visit </a:t>
            </a:r>
            <a:r>
              <a:rPr lang="en-US" sz="2000" b="1" dirty="0">
                <a:ln w="0"/>
                <a:solidFill>
                  <a:schemeClr val="bg1"/>
                </a:solidFill>
                <a:effectLst>
                  <a:outerShdw blurRad="38100" dist="19050" dir="2700000" algn="tl" rotWithShape="0">
                    <a:schemeClr val="dk1">
                      <a:alpha val="40000"/>
                    </a:schemeClr>
                  </a:outerShdw>
                </a:effectLst>
                <a:hlinkClick r:id="rId4"/>
              </a:rPr>
              <a:t>www.rangjong.com</a:t>
            </a:r>
            <a:r>
              <a:rPr lang="en-US" sz="2000" b="1" dirty="0">
                <a:ln w="0"/>
                <a:solidFill>
                  <a:schemeClr val="bg1"/>
                </a:solidFill>
                <a:effectLst>
                  <a:outerShdw blurRad="38100" dist="19050" dir="2700000" algn="tl" rotWithShape="0">
                    <a:schemeClr val="dk1">
                      <a:alpha val="40000"/>
                    </a:schemeClr>
                  </a:outerShdw>
                </a:effectLst>
              </a:rPr>
              <a:t> for more such resources.</a:t>
            </a:r>
            <a:endParaRPr lang="en-IN"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29775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ound Single Corner Rectangle 5"/>
          <p:cNvSpPr/>
          <p:nvPr/>
        </p:nvSpPr>
        <p:spPr>
          <a:xfrm>
            <a:off x="251677" y="2850313"/>
            <a:ext cx="3661955" cy="911787"/>
          </a:xfrm>
          <a:prstGeom prst="round1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IN" sz="5400" b="1" dirty="0"/>
              <a:t>ATOMS &amp;</a:t>
            </a:r>
          </a:p>
        </p:txBody>
      </p:sp>
      <p:sp>
        <p:nvSpPr>
          <p:cNvPr id="7" name="Rounded Rectangle 6"/>
          <p:cNvSpPr/>
          <p:nvPr/>
        </p:nvSpPr>
        <p:spPr>
          <a:xfrm>
            <a:off x="2442319" y="6189182"/>
            <a:ext cx="7087906" cy="668818"/>
          </a:xfrm>
          <a:prstGeom prst="roundRect">
            <a:avLst/>
          </a:prstGeom>
          <a:no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4800" dirty="0">
                <a:solidFill>
                  <a:schemeClr val="bg1"/>
                </a:solidFill>
              </a:rPr>
              <a:t>Class IX Chapter 3.</a:t>
            </a:r>
          </a:p>
        </p:txBody>
      </p:sp>
      <p:sp>
        <p:nvSpPr>
          <p:cNvPr id="4" name="Round Single Corner Rectangle 5">
            <a:extLst>
              <a:ext uri="{FF2B5EF4-FFF2-40B4-BE49-F238E27FC236}">
                <a16:creationId xmlns:a16="http://schemas.microsoft.com/office/drawing/2014/main" id="{39F86E23-51DC-40F6-86FB-0FDCE5592C97}"/>
              </a:ext>
            </a:extLst>
          </p:cNvPr>
          <p:cNvSpPr/>
          <p:nvPr/>
        </p:nvSpPr>
        <p:spPr>
          <a:xfrm>
            <a:off x="8670253" y="2852927"/>
            <a:ext cx="3661955" cy="911787"/>
          </a:xfrm>
          <a:prstGeom prst="round1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5400" b="1" dirty="0"/>
              <a:t>M</a:t>
            </a:r>
            <a:r>
              <a:rPr lang="en-IN" sz="5400" b="1" dirty="0"/>
              <a:t>OLECULES</a:t>
            </a:r>
          </a:p>
        </p:txBody>
      </p:sp>
    </p:spTree>
    <p:extLst>
      <p:ext uri="{BB962C8B-B14F-4D97-AF65-F5344CB8AC3E}">
        <p14:creationId xmlns:p14="http://schemas.microsoft.com/office/powerpoint/2010/main" val="21647947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3063"/>
            <a:ext cx="6081124" cy="1355053"/>
            <a:chOff x="0" y="29193"/>
            <a:chExt cx="6081124" cy="1645920"/>
          </a:xfrm>
        </p:grpSpPr>
        <p:sp>
          <p:nvSpPr>
            <p:cNvPr id="7" name="Rectangle 6"/>
            <p:cNvSpPr/>
            <p:nvPr/>
          </p:nvSpPr>
          <p:spPr>
            <a:xfrm>
              <a:off x="0" y="29193"/>
              <a:ext cx="5904411" cy="1645920"/>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un 3"/>
            <p:cNvSpPr/>
            <p:nvPr/>
          </p:nvSpPr>
          <p:spPr>
            <a:xfrm>
              <a:off x="365759" y="104503"/>
              <a:ext cx="1711235" cy="1541417"/>
            </a:xfrm>
            <a:prstGeom prst="su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3200" b="1" dirty="0">
                  <a:ln w="0"/>
                  <a:solidFill>
                    <a:schemeClr val="bg1"/>
                  </a:solidFill>
                  <a:effectLst>
                    <a:outerShdw blurRad="38100" dist="19050" dir="2700000" algn="tl" rotWithShape="0">
                      <a:schemeClr val="dk1">
                        <a:alpha val="40000"/>
                      </a:schemeClr>
                    </a:outerShdw>
                  </a:effectLst>
                </a:rPr>
                <a:t>1</a:t>
              </a:r>
              <a:endParaRPr lang="en-IN" b="1" dirty="0">
                <a:solidFill>
                  <a:schemeClr val="bg1"/>
                </a:solidFill>
              </a:endParaRPr>
            </a:p>
          </p:txBody>
        </p:sp>
        <p:sp>
          <p:nvSpPr>
            <p:cNvPr id="5" name="Rectangle 4"/>
            <p:cNvSpPr/>
            <p:nvPr/>
          </p:nvSpPr>
          <p:spPr>
            <a:xfrm>
              <a:off x="1828800" y="104503"/>
              <a:ext cx="425232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effectLst>
                    <a:outerShdw blurRad="12700" dist="38100" dir="2700000" algn="tl" rotWithShape="0">
                      <a:schemeClr val="bg1">
                        <a:lumMod val="50000"/>
                      </a:schemeClr>
                    </a:outerShdw>
                  </a:effectLst>
                  <a:latin typeface="Bodoni MT Black" panose="02070A03080606020203" pitchFamily="18" charset="0"/>
                </a:rPr>
                <a:t>ATOM</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doni MT Black" panose="02070A03080606020203" pitchFamily="18" charset="0"/>
              </a:endParaRPr>
            </a:p>
          </p:txBody>
        </p:sp>
      </p:grpSp>
      <p:sp>
        <p:nvSpPr>
          <p:cNvPr id="6" name="Donut 5"/>
          <p:cNvSpPr/>
          <p:nvPr/>
        </p:nvSpPr>
        <p:spPr>
          <a:xfrm>
            <a:off x="182879" y="2140659"/>
            <a:ext cx="2645048" cy="2246811"/>
          </a:xfrm>
          <a:prstGeom prst="donut">
            <a:avLst>
              <a:gd name="adj" fmla="val 3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Atoms are considered the smallest particle of a chemical element that can exist in nature on its own.</a:t>
            </a:r>
          </a:p>
          <a:p>
            <a:pPr algn="ctr"/>
            <a:endParaRPr lang="en-IN" sz="1600" dirty="0"/>
          </a:p>
        </p:txBody>
      </p:sp>
      <p:graphicFrame>
        <p:nvGraphicFramePr>
          <p:cNvPr id="8" name="Table 7"/>
          <p:cNvGraphicFramePr>
            <a:graphicFrameLocks noGrp="1"/>
          </p:cNvGraphicFramePr>
          <p:nvPr>
            <p:extLst>
              <p:ext uri="{D42A27DB-BD31-4B8C-83A1-F6EECF244321}">
                <p14:modId xmlns:p14="http://schemas.microsoft.com/office/powerpoint/2010/main" val="3012887048"/>
              </p:ext>
            </p:extLst>
          </p:nvPr>
        </p:nvGraphicFramePr>
        <p:xfrm>
          <a:off x="3345182" y="1922482"/>
          <a:ext cx="2559229" cy="2683164"/>
        </p:xfrm>
        <a:graphic>
          <a:graphicData uri="http://schemas.openxmlformats.org/drawingml/2006/table">
            <a:tbl>
              <a:tblPr firstRow="1" bandRow="1">
                <a:tableStyleId>{5C22544A-7EE6-4342-B048-85BDC9FD1C3A}</a:tableStyleId>
              </a:tblPr>
              <a:tblGrid>
                <a:gridCol w="2559229">
                  <a:extLst>
                    <a:ext uri="{9D8B030D-6E8A-4147-A177-3AD203B41FA5}">
                      <a16:colId xmlns:a16="http://schemas.microsoft.com/office/drawing/2014/main" val="2563960466"/>
                    </a:ext>
                  </a:extLst>
                </a:gridCol>
              </a:tblGrid>
              <a:tr h="397164">
                <a:tc>
                  <a:txBody>
                    <a:bodyPr/>
                    <a:lstStyle/>
                    <a:p>
                      <a:r>
                        <a:rPr lang="en-IN" dirty="0"/>
                        <a:t>Characteristic</a:t>
                      </a:r>
                      <a:r>
                        <a:rPr lang="en-IN" baseline="0" dirty="0"/>
                        <a:t> features:</a:t>
                      </a:r>
                      <a:endParaRPr lang="en-IN" dirty="0"/>
                    </a:p>
                  </a:txBody>
                  <a:tcPr/>
                </a:tc>
                <a:extLst>
                  <a:ext uri="{0D108BD9-81ED-4DB2-BD59-A6C34878D82A}">
                    <a16:rowId xmlns:a16="http://schemas.microsoft.com/office/drawing/2014/main" val="1218503004"/>
                  </a:ext>
                </a:extLst>
              </a:tr>
              <a:tr h="397164">
                <a:tc>
                  <a:txBody>
                    <a:bodyPr/>
                    <a:lstStyle/>
                    <a:p>
                      <a:r>
                        <a:rPr lang="en-IN" sz="1400" dirty="0"/>
                        <a:t>1. Atomic</a:t>
                      </a:r>
                      <a:r>
                        <a:rPr lang="en-IN" sz="1400" baseline="0" dirty="0"/>
                        <a:t> radius is measured in nanometres. i.e., 1m = </a:t>
                      </a:r>
                      <a:r>
                        <a:rPr lang="en-IN" sz="1400" kern="1200" dirty="0">
                          <a:solidFill>
                            <a:schemeClr val="dk1"/>
                          </a:solidFill>
                          <a:effectLst/>
                          <a:latin typeface="+mn-lt"/>
                          <a:ea typeface="+mn-ea"/>
                          <a:cs typeface="+mn-cs"/>
                        </a:rPr>
                        <a:t>10</a:t>
                      </a:r>
                      <a:r>
                        <a:rPr lang="en-IN" sz="1400" kern="1200" baseline="30000" dirty="0">
                          <a:solidFill>
                            <a:schemeClr val="dk1"/>
                          </a:solidFill>
                          <a:effectLst/>
                          <a:latin typeface="+mn-lt"/>
                          <a:ea typeface="+mn-ea"/>
                          <a:cs typeface="+mn-cs"/>
                        </a:rPr>
                        <a:t>9</a:t>
                      </a:r>
                      <a:r>
                        <a:rPr lang="en-IN" sz="1400" kern="1200" baseline="0" dirty="0">
                          <a:solidFill>
                            <a:schemeClr val="dk1"/>
                          </a:solidFill>
                          <a:effectLst/>
                          <a:latin typeface="+mn-lt"/>
                          <a:ea typeface="+mn-ea"/>
                          <a:cs typeface="+mn-cs"/>
                        </a:rPr>
                        <a:t> nm.</a:t>
                      </a:r>
                      <a:endParaRPr lang="en-IN" sz="1400" dirty="0"/>
                    </a:p>
                  </a:txBody>
                  <a:tcPr/>
                </a:tc>
                <a:extLst>
                  <a:ext uri="{0D108BD9-81ED-4DB2-BD59-A6C34878D82A}">
                    <a16:rowId xmlns:a16="http://schemas.microsoft.com/office/drawing/2014/main" val="1131671973"/>
                  </a:ext>
                </a:extLst>
              </a:tr>
              <a:tr h="397164">
                <a:tc>
                  <a:txBody>
                    <a:bodyPr/>
                    <a:lstStyle/>
                    <a:p>
                      <a:r>
                        <a:rPr lang="en-IN" sz="1400" dirty="0"/>
                        <a:t>2. Atoms comprise</a:t>
                      </a:r>
                      <a:r>
                        <a:rPr lang="en-IN" sz="1400" baseline="0" dirty="0"/>
                        <a:t> of a nucleus and atomic shells.</a:t>
                      </a:r>
                    </a:p>
                  </a:txBody>
                  <a:tcPr/>
                </a:tc>
                <a:extLst>
                  <a:ext uri="{0D108BD9-81ED-4DB2-BD59-A6C34878D82A}">
                    <a16:rowId xmlns:a16="http://schemas.microsoft.com/office/drawing/2014/main" val="522417943"/>
                  </a:ext>
                </a:extLst>
              </a:tr>
              <a:tr h="397164">
                <a:tc>
                  <a:txBody>
                    <a:bodyPr/>
                    <a:lstStyle/>
                    <a:p>
                      <a:r>
                        <a:rPr lang="en-IN" sz="1400" dirty="0"/>
                        <a:t>3. Atoms</a:t>
                      </a:r>
                      <a:r>
                        <a:rPr lang="en-IN" sz="1400" baseline="0" dirty="0"/>
                        <a:t> are the building blocks of all known matter.</a:t>
                      </a:r>
                      <a:endParaRPr lang="en-IN" sz="1400" dirty="0"/>
                    </a:p>
                  </a:txBody>
                  <a:tcPr/>
                </a:tc>
                <a:extLst>
                  <a:ext uri="{0D108BD9-81ED-4DB2-BD59-A6C34878D82A}">
                    <a16:rowId xmlns:a16="http://schemas.microsoft.com/office/drawing/2014/main" val="2761748062"/>
                  </a:ext>
                </a:extLst>
              </a:tr>
              <a:tr h="397164">
                <a:tc>
                  <a:txBody>
                    <a:bodyPr/>
                    <a:lstStyle/>
                    <a:p>
                      <a:r>
                        <a:rPr lang="en-IN" sz="1400" dirty="0"/>
                        <a:t>4. Atoms make up elements,</a:t>
                      </a:r>
                      <a:r>
                        <a:rPr lang="en-IN" sz="1400" baseline="0" dirty="0"/>
                        <a:t> elements make up molecules, and then into compounds.</a:t>
                      </a:r>
                      <a:endParaRPr lang="en-IN" sz="1400" dirty="0"/>
                    </a:p>
                  </a:txBody>
                  <a:tcPr/>
                </a:tc>
                <a:extLst>
                  <a:ext uri="{0D108BD9-81ED-4DB2-BD59-A6C34878D82A}">
                    <a16:rowId xmlns:a16="http://schemas.microsoft.com/office/drawing/2014/main" val="1092618791"/>
                  </a:ext>
                </a:extLst>
              </a:tr>
            </a:tbl>
          </a:graphicData>
        </a:graphic>
      </p:graphicFrame>
      <p:sp>
        <p:nvSpPr>
          <p:cNvPr id="9" name="Down Ribbon 8"/>
          <p:cNvSpPr/>
          <p:nvPr/>
        </p:nvSpPr>
        <p:spPr>
          <a:xfrm>
            <a:off x="182879" y="5100385"/>
            <a:ext cx="5715365" cy="1364080"/>
          </a:xfrm>
          <a:prstGeom prst="ribbon">
            <a:avLst>
              <a:gd name="adj1" fmla="val 16667"/>
              <a:gd name="adj2" fmla="val 75000"/>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The father of chemistry, </a:t>
            </a:r>
            <a:r>
              <a:rPr lang="en-IN" b="1" dirty="0"/>
              <a:t>Antoine L. Lavoisier </a:t>
            </a:r>
            <a:r>
              <a:rPr lang="en-IN" sz="1600" dirty="0"/>
              <a:t>laid the foundation of chemical sciences and established two important </a:t>
            </a:r>
            <a:r>
              <a:rPr lang="en-IN" b="1" dirty="0"/>
              <a:t>‘Laws of chemical combination’ </a:t>
            </a:r>
            <a:r>
              <a:rPr lang="en-IN" dirty="0"/>
              <a:t>along with </a:t>
            </a:r>
            <a:r>
              <a:rPr lang="en-IN" b="1" dirty="0"/>
              <a:t>Joseph L. Proust.</a:t>
            </a:r>
          </a:p>
        </p:txBody>
      </p:sp>
      <p:graphicFrame>
        <p:nvGraphicFramePr>
          <p:cNvPr id="10" name="Table 9"/>
          <p:cNvGraphicFramePr>
            <a:graphicFrameLocks noGrp="1"/>
          </p:cNvGraphicFramePr>
          <p:nvPr>
            <p:extLst>
              <p:ext uri="{D42A27DB-BD31-4B8C-83A1-F6EECF244321}">
                <p14:modId xmlns:p14="http://schemas.microsoft.com/office/powerpoint/2010/main" val="4263299692"/>
              </p:ext>
            </p:extLst>
          </p:nvPr>
        </p:nvGraphicFramePr>
        <p:xfrm>
          <a:off x="6264001" y="13061"/>
          <a:ext cx="5927998" cy="6451404"/>
        </p:xfrm>
        <a:graphic>
          <a:graphicData uri="http://schemas.openxmlformats.org/drawingml/2006/table">
            <a:tbl>
              <a:tblPr firstRow="1" bandRow="1">
                <a:tableStyleId>{5C22544A-7EE6-4342-B048-85BDC9FD1C3A}</a:tableStyleId>
              </a:tblPr>
              <a:tblGrid>
                <a:gridCol w="2963999">
                  <a:extLst>
                    <a:ext uri="{9D8B030D-6E8A-4147-A177-3AD203B41FA5}">
                      <a16:colId xmlns:a16="http://schemas.microsoft.com/office/drawing/2014/main" val="1429296253"/>
                    </a:ext>
                  </a:extLst>
                </a:gridCol>
                <a:gridCol w="2963999">
                  <a:extLst>
                    <a:ext uri="{9D8B030D-6E8A-4147-A177-3AD203B41FA5}">
                      <a16:colId xmlns:a16="http://schemas.microsoft.com/office/drawing/2014/main" val="4073270617"/>
                    </a:ext>
                  </a:extLst>
                </a:gridCol>
              </a:tblGrid>
              <a:tr h="909381">
                <a:tc gridSpan="2">
                  <a:txBody>
                    <a:bodyPr/>
                    <a:lstStyle/>
                    <a:p>
                      <a:pPr algn="ctr"/>
                      <a:r>
                        <a:rPr lang="en-IN" sz="2800" dirty="0"/>
                        <a:t>LAWS OF CHEMICAL</a:t>
                      </a:r>
                      <a:r>
                        <a:rPr lang="en-IN" sz="2800" baseline="0" dirty="0"/>
                        <a:t> COMBINATION</a:t>
                      </a:r>
                      <a:endParaRPr lang="en-IN" sz="2800" dirty="0"/>
                    </a:p>
                  </a:txBody>
                  <a:tcPr>
                    <a:solidFill>
                      <a:schemeClr val="bg2">
                        <a:lumMod val="50000"/>
                      </a:schemeClr>
                    </a:solidFill>
                  </a:tcPr>
                </a:tc>
                <a:tc hMerge="1">
                  <a:txBody>
                    <a:bodyPr/>
                    <a:lstStyle/>
                    <a:p>
                      <a:endParaRPr lang="en-IN" dirty="0"/>
                    </a:p>
                  </a:txBody>
                  <a:tcPr/>
                </a:tc>
                <a:extLst>
                  <a:ext uri="{0D108BD9-81ED-4DB2-BD59-A6C34878D82A}">
                    <a16:rowId xmlns:a16="http://schemas.microsoft.com/office/drawing/2014/main" val="2353817980"/>
                  </a:ext>
                </a:extLst>
              </a:tr>
              <a:tr h="926291">
                <a:tc>
                  <a:txBody>
                    <a:bodyPr/>
                    <a:lstStyle/>
                    <a:p>
                      <a:pPr algn="ctr"/>
                      <a:r>
                        <a:rPr lang="en-IN" sz="2000" b="1" dirty="0"/>
                        <a:t>1. Law of</a:t>
                      </a:r>
                      <a:r>
                        <a:rPr lang="en-IN" sz="2000" b="1" baseline="0" dirty="0"/>
                        <a:t> conservation of mass</a:t>
                      </a:r>
                      <a:endParaRPr lang="en-IN" sz="2000" b="1" dirty="0"/>
                    </a:p>
                  </a:txBody>
                  <a:tcPr>
                    <a:solidFill>
                      <a:srgbClr val="FF0000"/>
                    </a:solidFill>
                  </a:tcPr>
                </a:tc>
                <a:tc>
                  <a:txBody>
                    <a:bodyPr/>
                    <a:lstStyle/>
                    <a:p>
                      <a:pPr algn="ctr"/>
                      <a:r>
                        <a:rPr lang="en-IN" sz="2000" b="1" dirty="0"/>
                        <a:t>2.</a:t>
                      </a:r>
                      <a:r>
                        <a:rPr lang="en-IN" sz="2000" b="1" baseline="0" dirty="0"/>
                        <a:t> Law of constant proportions</a:t>
                      </a:r>
                      <a:endParaRPr lang="en-IN" sz="2000" b="1" dirty="0"/>
                    </a:p>
                  </a:txBody>
                  <a:tcPr>
                    <a:solidFill>
                      <a:schemeClr val="accent4">
                        <a:lumMod val="60000"/>
                        <a:lumOff val="40000"/>
                      </a:schemeClr>
                    </a:solidFill>
                  </a:tcPr>
                </a:tc>
                <a:extLst>
                  <a:ext uri="{0D108BD9-81ED-4DB2-BD59-A6C34878D82A}">
                    <a16:rowId xmlns:a16="http://schemas.microsoft.com/office/drawing/2014/main" val="1313333254"/>
                  </a:ext>
                </a:extLst>
              </a:tr>
              <a:tr h="2883969">
                <a:tc>
                  <a:txBody>
                    <a:bodyPr/>
                    <a:lstStyle/>
                    <a:p>
                      <a:r>
                        <a:rPr lang="en-IN" sz="2000" b="1" dirty="0">
                          <a:solidFill>
                            <a:schemeClr val="bg1"/>
                          </a:solidFill>
                          <a:sym typeface="Wingdings" panose="05000000000000000000" pitchFamily="2" charset="2"/>
                        </a:rPr>
                        <a:t> </a:t>
                      </a:r>
                      <a:r>
                        <a:rPr lang="en-IN" sz="2000" b="1" dirty="0">
                          <a:solidFill>
                            <a:schemeClr val="bg1"/>
                          </a:solidFill>
                        </a:rPr>
                        <a:t>It states</a:t>
                      </a:r>
                      <a:r>
                        <a:rPr lang="en-IN" sz="2000" b="1" baseline="0" dirty="0">
                          <a:solidFill>
                            <a:schemeClr val="bg1"/>
                          </a:solidFill>
                        </a:rPr>
                        <a:t> that the mass can neither be created nor be destroyed in a chemical reaction.</a:t>
                      </a:r>
                      <a:endParaRPr lang="en-IN" sz="2000" b="1" dirty="0">
                        <a:solidFill>
                          <a:schemeClr val="bg1"/>
                        </a:solidFill>
                      </a:endParaRPr>
                    </a:p>
                  </a:txBody>
                  <a:tcPr>
                    <a:solidFill>
                      <a:schemeClr val="tx2"/>
                    </a:solidFill>
                  </a:tcPr>
                </a:tc>
                <a:tc>
                  <a:txBody>
                    <a:bodyPr/>
                    <a:lstStyle/>
                    <a:p>
                      <a:pPr marL="342900" indent="-342900">
                        <a:buFont typeface="Wingdings" panose="05000000000000000000" pitchFamily="2" charset="2"/>
                        <a:buChar char="à"/>
                      </a:pPr>
                      <a:r>
                        <a:rPr lang="en-IN" sz="2000" b="0" dirty="0">
                          <a:sym typeface="Wingdings" panose="05000000000000000000" pitchFamily="2" charset="2"/>
                        </a:rPr>
                        <a:t>Aka-</a:t>
                      </a:r>
                      <a:r>
                        <a:rPr lang="en-IN" sz="2000" b="0" baseline="0" dirty="0">
                          <a:sym typeface="Wingdings" panose="05000000000000000000" pitchFamily="2" charset="2"/>
                        </a:rPr>
                        <a:t> law of definite proportion and was stated by Proust.</a:t>
                      </a:r>
                    </a:p>
                    <a:p>
                      <a:pPr marL="342900" indent="-342900">
                        <a:buFont typeface="Wingdings" panose="05000000000000000000" pitchFamily="2" charset="2"/>
                        <a:buChar char="à"/>
                      </a:pPr>
                      <a:r>
                        <a:rPr lang="en-IN" sz="2000" b="0" baseline="0" dirty="0">
                          <a:sym typeface="Wingdings" panose="05000000000000000000" pitchFamily="2" charset="2"/>
                        </a:rPr>
                        <a:t>It states that, in a chemical substance the elements are always present in definite proportions by mass.</a:t>
                      </a:r>
                      <a:r>
                        <a:rPr lang="en-IN" sz="2000" dirty="0">
                          <a:sym typeface="Wingdings" panose="05000000000000000000" pitchFamily="2" charset="2"/>
                        </a:rPr>
                        <a:t> </a:t>
                      </a:r>
                      <a:endParaRPr lang="en-IN" sz="2000" dirty="0"/>
                    </a:p>
                  </a:txBody>
                  <a:tcPr>
                    <a:solidFill>
                      <a:schemeClr val="accent6">
                        <a:lumMod val="75000"/>
                      </a:schemeClr>
                    </a:solidFill>
                  </a:tcPr>
                </a:tc>
                <a:extLst>
                  <a:ext uri="{0D108BD9-81ED-4DB2-BD59-A6C34878D82A}">
                    <a16:rowId xmlns:a16="http://schemas.microsoft.com/office/drawing/2014/main" val="4283044979"/>
                  </a:ext>
                </a:extLst>
              </a:tr>
              <a:tr h="1731763">
                <a:tc>
                  <a:txBody>
                    <a:bodyPr/>
                    <a:lstStyle/>
                    <a:p>
                      <a:r>
                        <a:rPr lang="en-IN" sz="2000" b="0" i="1" dirty="0">
                          <a:solidFill>
                            <a:schemeClr val="bg1"/>
                          </a:solidFill>
                        </a:rPr>
                        <a:t>Ex: Interconversion of states of water.</a:t>
                      </a:r>
                    </a:p>
                  </a:txBody>
                  <a:tcPr>
                    <a:solidFill>
                      <a:schemeClr val="tx2"/>
                    </a:solidFill>
                  </a:tcPr>
                </a:tc>
                <a:tc>
                  <a:txBody>
                    <a:bodyPr/>
                    <a:lstStyle/>
                    <a:p>
                      <a:r>
                        <a:rPr lang="en-IN" sz="2000" i="1" dirty="0"/>
                        <a:t>Ex: The ratio of mass of hydrogen to the mass of oxygen is always 1:8</a:t>
                      </a:r>
                      <a:r>
                        <a:rPr lang="en-IN" sz="2000" i="1" baseline="0" dirty="0"/>
                        <a:t> of water, despite the source.</a:t>
                      </a:r>
                      <a:endParaRPr lang="en-IN" sz="2000" i="1" dirty="0"/>
                    </a:p>
                  </a:txBody>
                  <a:tcPr>
                    <a:solidFill>
                      <a:schemeClr val="accent6">
                        <a:lumMod val="75000"/>
                      </a:schemeClr>
                    </a:solidFill>
                  </a:tcPr>
                </a:tc>
                <a:extLst>
                  <a:ext uri="{0D108BD9-81ED-4DB2-BD59-A6C34878D82A}">
                    <a16:rowId xmlns:a16="http://schemas.microsoft.com/office/drawing/2014/main" val="2190928866"/>
                  </a:ext>
                </a:extLst>
              </a:tr>
            </a:tbl>
          </a:graphicData>
        </a:graphic>
      </p:graphicFrame>
    </p:spTree>
    <p:extLst>
      <p:ext uri="{BB962C8B-B14F-4D97-AF65-F5344CB8AC3E}">
        <p14:creationId xmlns:p14="http://schemas.microsoft.com/office/powerpoint/2010/main" val="28067312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299"/>
            <a:ext cx="7311897" cy="1355052"/>
            <a:chOff x="1" y="10533"/>
            <a:chExt cx="5992767" cy="1645920"/>
          </a:xfrm>
        </p:grpSpPr>
        <p:sp>
          <p:nvSpPr>
            <p:cNvPr id="5" name="Rectangle 4"/>
            <p:cNvSpPr/>
            <p:nvPr/>
          </p:nvSpPr>
          <p:spPr>
            <a:xfrm>
              <a:off x="1" y="10533"/>
              <a:ext cx="5904411" cy="164592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un 5"/>
            <p:cNvSpPr/>
            <p:nvPr/>
          </p:nvSpPr>
          <p:spPr>
            <a:xfrm>
              <a:off x="183754" y="220608"/>
              <a:ext cx="972517" cy="1225772"/>
            </a:xfrm>
            <a:prstGeom prst="su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3200" b="1" dirty="0">
                  <a:ln w="0"/>
                  <a:solidFill>
                    <a:schemeClr val="bg1"/>
                  </a:solidFill>
                  <a:effectLst>
                    <a:outerShdw blurRad="38100" dist="19050" dir="2700000" algn="tl" rotWithShape="0">
                      <a:schemeClr val="dk1">
                        <a:alpha val="40000"/>
                      </a:schemeClr>
                    </a:outerShdw>
                  </a:effectLst>
                </a:rPr>
                <a:t>2</a:t>
              </a:r>
              <a:endParaRPr lang="en-IN" b="1" dirty="0">
                <a:solidFill>
                  <a:schemeClr val="bg1"/>
                </a:solidFill>
              </a:endParaRPr>
            </a:p>
          </p:txBody>
        </p:sp>
        <p:sp>
          <p:nvSpPr>
            <p:cNvPr id="7" name="Rectangle 6"/>
            <p:cNvSpPr/>
            <p:nvPr/>
          </p:nvSpPr>
          <p:spPr>
            <a:xfrm>
              <a:off x="1067915" y="440958"/>
              <a:ext cx="4924853" cy="785069"/>
            </a:xfrm>
            <a:prstGeom prst="rect">
              <a:avLst/>
            </a:prstGeom>
            <a:noFill/>
          </p:spPr>
          <p:txBody>
            <a:bodyPr wrap="squar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latin typeface="Bodoni MT Black" panose="02070A03080606020203" pitchFamily="18" charset="0"/>
                </a:rPr>
                <a:t>Dalton’s atomic theory</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doni MT Black" panose="02070A03080606020203" pitchFamily="18"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565495003"/>
              </p:ext>
            </p:extLst>
          </p:nvPr>
        </p:nvGraphicFramePr>
        <p:xfrm>
          <a:off x="124823" y="1707113"/>
          <a:ext cx="3937726" cy="4394200"/>
        </p:xfrm>
        <a:graphic>
          <a:graphicData uri="http://schemas.openxmlformats.org/drawingml/2006/table">
            <a:tbl>
              <a:tblPr firstRow="1" bandRow="1">
                <a:tableStyleId>{21E4AEA4-8DFA-4A89-87EB-49C32662AFE0}</a:tableStyleId>
              </a:tblPr>
              <a:tblGrid>
                <a:gridCol w="3937726">
                  <a:extLst>
                    <a:ext uri="{9D8B030D-6E8A-4147-A177-3AD203B41FA5}">
                      <a16:colId xmlns:a16="http://schemas.microsoft.com/office/drawing/2014/main" val="4167704498"/>
                    </a:ext>
                  </a:extLst>
                </a:gridCol>
              </a:tblGrid>
              <a:tr h="370840">
                <a:tc>
                  <a:txBody>
                    <a:bodyPr/>
                    <a:lstStyle/>
                    <a:p>
                      <a:r>
                        <a:rPr lang="en-IN" dirty="0"/>
                        <a:t>He postulated (suggested</a:t>
                      </a:r>
                      <a:r>
                        <a:rPr lang="en-IN" baseline="0" dirty="0"/>
                        <a:t>) that:</a:t>
                      </a:r>
                      <a:endParaRPr lang="en-IN" dirty="0"/>
                    </a:p>
                  </a:txBody>
                  <a:tcPr/>
                </a:tc>
                <a:extLst>
                  <a:ext uri="{0D108BD9-81ED-4DB2-BD59-A6C34878D82A}">
                    <a16:rowId xmlns:a16="http://schemas.microsoft.com/office/drawing/2014/main" val="1706383614"/>
                  </a:ext>
                </a:extLst>
              </a:tr>
              <a:tr h="370840">
                <a:tc>
                  <a:txBody>
                    <a:bodyPr/>
                    <a:lstStyle/>
                    <a:p>
                      <a:r>
                        <a:rPr lang="en-IN" dirty="0"/>
                        <a:t>1. All matter</a:t>
                      </a:r>
                      <a:r>
                        <a:rPr lang="en-IN" baseline="0" dirty="0"/>
                        <a:t> is made of tiny particles called atoms which participates in chemical reaction.</a:t>
                      </a:r>
                      <a:endParaRPr lang="en-IN" dirty="0"/>
                    </a:p>
                  </a:txBody>
                  <a:tcPr/>
                </a:tc>
                <a:extLst>
                  <a:ext uri="{0D108BD9-81ED-4DB2-BD59-A6C34878D82A}">
                    <a16:rowId xmlns:a16="http://schemas.microsoft.com/office/drawing/2014/main" val="1041322137"/>
                  </a:ext>
                </a:extLst>
              </a:tr>
              <a:tr h="370840">
                <a:tc>
                  <a:txBody>
                    <a:bodyPr/>
                    <a:lstStyle/>
                    <a:p>
                      <a:r>
                        <a:rPr lang="en-IN" dirty="0"/>
                        <a:t>2. Atoms</a:t>
                      </a:r>
                      <a:r>
                        <a:rPr lang="en-IN" baseline="0" dirty="0"/>
                        <a:t> are indivisible, which cannot be created or destroyed.</a:t>
                      </a:r>
                      <a:endParaRPr lang="en-IN" dirty="0"/>
                    </a:p>
                  </a:txBody>
                  <a:tcPr/>
                </a:tc>
                <a:extLst>
                  <a:ext uri="{0D108BD9-81ED-4DB2-BD59-A6C34878D82A}">
                    <a16:rowId xmlns:a16="http://schemas.microsoft.com/office/drawing/2014/main" val="3027891283"/>
                  </a:ext>
                </a:extLst>
              </a:tr>
              <a:tr h="370840">
                <a:tc>
                  <a:txBody>
                    <a:bodyPr/>
                    <a:lstStyle/>
                    <a:p>
                      <a:r>
                        <a:rPr lang="en-IN" dirty="0"/>
                        <a:t>3. Atoms of same element are identical in mass and chemical</a:t>
                      </a:r>
                      <a:r>
                        <a:rPr lang="en-IN" baseline="0" dirty="0"/>
                        <a:t> properties.</a:t>
                      </a:r>
                      <a:endParaRPr lang="en-IN" dirty="0"/>
                    </a:p>
                  </a:txBody>
                  <a:tcPr/>
                </a:tc>
                <a:extLst>
                  <a:ext uri="{0D108BD9-81ED-4DB2-BD59-A6C34878D82A}">
                    <a16:rowId xmlns:a16="http://schemas.microsoft.com/office/drawing/2014/main" val="2294061673"/>
                  </a:ext>
                </a:extLst>
              </a:tr>
              <a:tr h="370840">
                <a:tc>
                  <a:txBody>
                    <a:bodyPr/>
                    <a:lstStyle/>
                    <a:p>
                      <a:r>
                        <a:rPr lang="en-IN" dirty="0"/>
                        <a:t>4. Atoms of different elements have different masses and chemical properties.</a:t>
                      </a:r>
                    </a:p>
                  </a:txBody>
                  <a:tcPr/>
                </a:tc>
                <a:extLst>
                  <a:ext uri="{0D108BD9-81ED-4DB2-BD59-A6C34878D82A}">
                    <a16:rowId xmlns:a16="http://schemas.microsoft.com/office/drawing/2014/main" val="930088236"/>
                  </a:ext>
                </a:extLst>
              </a:tr>
              <a:tr h="370840">
                <a:tc>
                  <a:txBody>
                    <a:bodyPr/>
                    <a:lstStyle/>
                    <a:p>
                      <a:r>
                        <a:rPr lang="en-IN" dirty="0"/>
                        <a:t>5. The relative</a:t>
                      </a:r>
                      <a:r>
                        <a:rPr lang="en-IN" baseline="0" dirty="0"/>
                        <a:t> number and kinds of atoms are constant in a given compound.</a:t>
                      </a:r>
                      <a:endParaRPr lang="en-IN" dirty="0"/>
                    </a:p>
                  </a:txBody>
                  <a:tcPr/>
                </a:tc>
                <a:extLst>
                  <a:ext uri="{0D108BD9-81ED-4DB2-BD59-A6C34878D82A}">
                    <a16:rowId xmlns:a16="http://schemas.microsoft.com/office/drawing/2014/main" val="848189"/>
                  </a:ext>
                </a:extLst>
              </a:tr>
            </a:tbl>
          </a:graphicData>
        </a:graphic>
      </p:graphicFrame>
      <p:sp>
        <p:nvSpPr>
          <p:cNvPr id="9" name="Oval 8"/>
          <p:cNvSpPr/>
          <p:nvPr/>
        </p:nvSpPr>
        <p:spPr>
          <a:xfrm>
            <a:off x="4637314" y="1606731"/>
            <a:ext cx="2674583" cy="2181498"/>
          </a:xfrm>
          <a:prstGeom prst="ellipse">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0" name="Oval 9"/>
          <p:cNvSpPr/>
          <p:nvPr/>
        </p:nvSpPr>
        <p:spPr>
          <a:xfrm>
            <a:off x="4998719" y="1961092"/>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1" name="Oval 10"/>
          <p:cNvSpPr/>
          <p:nvPr/>
        </p:nvSpPr>
        <p:spPr>
          <a:xfrm>
            <a:off x="5265455" y="2297203"/>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2" name="Oval 11"/>
          <p:cNvSpPr/>
          <p:nvPr/>
        </p:nvSpPr>
        <p:spPr>
          <a:xfrm>
            <a:off x="5780314" y="2273767"/>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3" name="Oval 12"/>
          <p:cNvSpPr/>
          <p:nvPr/>
        </p:nvSpPr>
        <p:spPr>
          <a:xfrm>
            <a:off x="4998719" y="2654255"/>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4" name="Oval 13"/>
          <p:cNvSpPr/>
          <p:nvPr/>
        </p:nvSpPr>
        <p:spPr>
          <a:xfrm>
            <a:off x="5635571" y="2788405"/>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5" name="Oval 14"/>
          <p:cNvSpPr/>
          <p:nvPr/>
        </p:nvSpPr>
        <p:spPr>
          <a:xfrm>
            <a:off x="5183776" y="3142767"/>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6" name="Oval 15"/>
          <p:cNvSpPr/>
          <p:nvPr/>
        </p:nvSpPr>
        <p:spPr>
          <a:xfrm>
            <a:off x="5991498" y="3190664"/>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7" name="Oval 16"/>
          <p:cNvSpPr/>
          <p:nvPr/>
        </p:nvSpPr>
        <p:spPr>
          <a:xfrm>
            <a:off x="6196148" y="2518440"/>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8" name="Oval 17"/>
          <p:cNvSpPr/>
          <p:nvPr/>
        </p:nvSpPr>
        <p:spPr>
          <a:xfrm>
            <a:off x="6797039" y="2544566"/>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9" name="Oval 18"/>
          <p:cNvSpPr/>
          <p:nvPr/>
        </p:nvSpPr>
        <p:spPr>
          <a:xfrm>
            <a:off x="6566263" y="2966931"/>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20" name="Oval 19"/>
          <p:cNvSpPr/>
          <p:nvPr/>
        </p:nvSpPr>
        <p:spPr>
          <a:xfrm>
            <a:off x="5545181" y="1811817"/>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21" name="Oval 20"/>
          <p:cNvSpPr/>
          <p:nvPr/>
        </p:nvSpPr>
        <p:spPr>
          <a:xfrm>
            <a:off x="6011090" y="1853898"/>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22" name="Oval 21"/>
          <p:cNvSpPr/>
          <p:nvPr/>
        </p:nvSpPr>
        <p:spPr>
          <a:xfrm>
            <a:off x="6456350" y="2042796"/>
            <a:ext cx="370115" cy="3570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23" name="Rectangle 22"/>
          <p:cNvSpPr/>
          <p:nvPr/>
        </p:nvSpPr>
        <p:spPr>
          <a:xfrm>
            <a:off x="4998719" y="3904213"/>
            <a:ext cx="1937659" cy="3150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Carbon compound</a:t>
            </a:r>
          </a:p>
        </p:txBody>
      </p:sp>
      <p:grpSp>
        <p:nvGrpSpPr>
          <p:cNvPr id="28" name="Group 27"/>
          <p:cNvGrpSpPr/>
          <p:nvPr/>
        </p:nvGrpSpPr>
        <p:grpSpPr>
          <a:xfrm>
            <a:off x="7434868" y="186623"/>
            <a:ext cx="4426206" cy="4032680"/>
            <a:chOff x="7434868" y="186623"/>
            <a:chExt cx="4426206" cy="4032680"/>
          </a:xfrm>
        </p:grpSpPr>
        <p:sp>
          <p:nvSpPr>
            <p:cNvPr id="24" name="Rectangle 23"/>
            <p:cNvSpPr/>
            <p:nvPr/>
          </p:nvSpPr>
          <p:spPr>
            <a:xfrm>
              <a:off x="7434868" y="186623"/>
              <a:ext cx="4415246" cy="40326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25" name="Oval 24"/>
            <p:cNvSpPr/>
            <p:nvPr/>
          </p:nvSpPr>
          <p:spPr>
            <a:xfrm>
              <a:off x="7723377" y="1606731"/>
              <a:ext cx="1446749" cy="118167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sz="2000" b="1" dirty="0"/>
                <a:t>carbon</a:t>
              </a:r>
              <a:endParaRPr lang="en-IN" b="1" dirty="0"/>
            </a:p>
          </p:txBody>
        </p:sp>
        <p:sp>
          <p:nvSpPr>
            <p:cNvPr id="26" name="Lightning Bolt 25"/>
            <p:cNvSpPr/>
            <p:nvPr/>
          </p:nvSpPr>
          <p:spPr>
            <a:xfrm>
              <a:off x="9124256" y="279164"/>
              <a:ext cx="2612572" cy="3268552"/>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2000" b="1" dirty="0"/>
                <a:t>Iron</a:t>
              </a:r>
              <a:endParaRPr lang="en-IN" b="1" dirty="0"/>
            </a:p>
          </p:txBody>
        </p:sp>
        <p:sp>
          <p:nvSpPr>
            <p:cNvPr id="27" name="Rectangle 26"/>
            <p:cNvSpPr/>
            <p:nvPr/>
          </p:nvSpPr>
          <p:spPr>
            <a:xfrm>
              <a:off x="7434869" y="3696789"/>
              <a:ext cx="4426205" cy="5225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Different elements with different masses and different chemical properties.</a:t>
              </a:r>
            </a:p>
          </p:txBody>
        </p:sp>
      </p:grpSp>
      <p:sp>
        <p:nvSpPr>
          <p:cNvPr id="29" name="Cloud Callout 28"/>
          <p:cNvSpPr/>
          <p:nvPr/>
        </p:nvSpPr>
        <p:spPr>
          <a:xfrm>
            <a:off x="4506686" y="4545874"/>
            <a:ext cx="2560320" cy="155543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Water from clouds is H</a:t>
            </a:r>
            <a:r>
              <a:rPr lang="en-IN" b="1" baseline="-25000" dirty="0"/>
              <a:t>2</a:t>
            </a:r>
            <a:r>
              <a:rPr lang="en-IN" b="1" dirty="0"/>
              <a:t>O</a:t>
            </a:r>
          </a:p>
        </p:txBody>
      </p:sp>
      <p:sp>
        <p:nvSpPr>
          <p:cNvPr id="30" name="Oval 29"/>
          <p:cNvSpPr/>
          <p:nvPr/>
        </p:nvSpPr>
        <p:spPr>
          <a:xfrm>
            <a:off x="7204092" y="4696613"/>
            <a:ext cx="2244709" cy="1410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Ocean water is also H</a:t>
            </a:r>
            <a:r>
              <a:rPr lang="en-IN" b="1" baseline="-25000" dirty="0"/>
              <a:t>2</a:t>
            </a:r>
            <a:r>
              <a:rPr lang="en-IN" b="1" dirty="0"/>
              <a:t>O</a:t>
            </a:r>
          </a:p>
        </p:txBody>
      </p:sp>
      <p:sp>
        <p:nvSpPr>
          <p:cNvPr id="31" name="Can 30"/>
          <p:cNvSpPr/>
          <p:nvPr/>
        </p:nvSpPr>
        <p:spPr>
          <a:xfrm>
            <a:off x="9875520" y="4696613"/>
            <a:ext cx="1750423" cy="1573558"/>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n w="0"/>
                <a:solidFill>
                  <a:schemeClr val="tx1"/>
                </a:solidFill>
                <a:effectLst>
                  <a:outerShdw blurRad="38100" dist="19050" dir="2700000" algn="tl" rotWithShape="0">
                    <a:schemeClr val="dk1">
                      <a:alpha val="40000"/>
                    </a:schemeClr>
                  </a:outerShdw>
                </a:effectLst>
              </a:rPr>
              <a:t>Bottle water is also H</a:t>
            </a:r>
            <a:r>
              <a:rPr lang="en-IN" b="1" baseline="-25000" dirty="0">
                <a:ln w="0"/>
                <a:solidFill>
                  <a:schemeClr val="tx1"/>
                </a:solidFill>
                <a:effectLst>
                  <a:outerShdw blurRad="38100" dist="19050" dir="2700000" algn="tl" rotWithShape="0">
                    <a:schemeClr val="dk1">
                      <a:alpha val="40000"/>
                    </a:schemeClr>
                  </a:outerShdw>
                </a:effectLst>
              </a:rPr>
              <a:t>2</a:t>
            </a:r>
            <a:r>
              <a:rPr lang="en-IN" b="1" dirty="0">
                <a:ln w="0"/>
                <a:solidFill>
                  <a:schemeClr val="tx1"/>
                </a:solidFill>
                <a:effectLst>
                  <a:outerShdw blurRad="38100" dist="19050" dir="2700000" algn="tl" rotWithShape="0">
                    <a:schemeClr val="dk1">
                      <a:alpha val="40000"/>
                    </a:schemeClr>
                  </a:outerShdw>
                </a:effectLst>
              </a:rPr>
              <a:t>O</a:t>
            </a:r>
          </a:p>
        </p:txBody>
      </p:sp>
    </p:spTree>
    <p:extLst>
      <p:ext uri="{BB962C8B-B14F-4D97-AF65-F5344CB8AC3E}">
        <p14:creationId xmlns:p14="http://schemas.microsoft.com/office/powerpoint/2010/main" val="25563521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299"/>
            <a:ext cx="8699863" cy="1355052"/>
            <a:chOff x="0" y="10533"/>
            <a:chExt cx="6595021" cy="1645920"/>
          </a:xfrm>
          <a:solidFill>
            <a:srgbClr val="FF0000"/>
          </a:solidFill>
        </p:grpSpPr>
        <p:sp>
          <p:nvSpPr>
            <p:cNvPr id="5" name="Rectangle 4"/>
            <p:cNvSpPr/>
            <p:nvPr/>
          </p:nvSpPr>
          <p:spPr>
            <a:xfrm>
              <a:off x="0" y="10533"/>
              <a:ext cx="6595021" cy="1645920"/>
            </a:xfrm>
            <a:prstGeom prst="rect">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023736" y="440958"/>
              <a:ext cx="5527107" cy="785069"/>
            </a:xfrm>
            <a:prstGeom prst="rect">
              <a:avLst/>
            </a:prstGeom>
            <a:grpFill/>
            <a:ln>
              <a:noFill/>
            </a:ln>
          </p:spPr>
          <p:txBody>
            <a:bodyPr wrap="square" lIns="91440" tIns="45720" rIns="91440" bIns="45720">
              <a:spAutoFit/>
            </a:bodyPr>
            <a:lstStyle/>
            <a:p>
              <a:pPr algn="ctr"/>
              <a:r>
                <a:rPr lang="en-US" sz="36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rPr>
                <a:t>Naming of elements/atoms</a:t>
              </a:r>
              <a:endParaRPr lang="en-US" sz="20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6" name="Sun 5"/>
            <p:cNvSpPr/>
            <p:nvPr/>
          </p:nvSpPr>
          <p:spPr>
            <a:xfrm>
              <a:off x="112521" y="220605"/>
              <a:ext cx="1242197" cy="1225772"/>
            </a:xfrm>
            <a:prstGeom prst="su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3200" dirty="0">
                  <a:ln w="0"/>
                  <a:solidFill>
                    <a:schemeClr val="tx1"/>
                  </a:solidFill>
                  <a:effectLst>
                    <a:outerShdw blurRad="38100" dist="19050" dir="2700000" algn="tl" rotWithShape="0">
                      <a:schemeClr val="dk1">
                        <a:alpha val="40000"/>
                      </a:schemeClr>
                    </a:outerShdw>
                  </a:effectLst>
                </a:rPr>
                <a:t>3</a:t>
              </a:r>
              <a:endParaRPr lang="en-IN" dirty="0">
                <a:ln w="0"/>
                <a:solidFill>
                  <a:schemeClr val="tx1"/>
                </a:solidFill>
                <a:effectLst>
                  <a:outerShdw blurRad="38100" dist="19050" dir="2700000" algn="tl" rotWithShape="0">
                    <a:schemeClr val="dk1">
                      <a:alpha val="40000"/>
                    </a:schemeClr>
                  </a:outerShdw>
                </a:effectLst>
              </a:endParaRPr>
            </a:p>
          </p:txBody>
        </p:sp>
      </p:grpSp>
      <p:sp>
        <p:nvSpPr>
          <p:cNvPr id="8" name="Flowchart: Delay 7"/>
          <p:cNvSpPr/>
          <p:nvPr/>
        </p:nvSpPr>
        <p:spPr>
          <a:xfrm rot="5400000">
            <a:off x="235130" y="1126082"/>
            <a:ext cx="3879668" cy="4349932"/>
          </a:xfrm>
          <a:prstGeom prst="flowChartDela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b="1" dirty="0">
                <a:ln w="0"/>
                <a:solidFill>
                  <a:schemeClr val="tx1"/>
                </a:solidFill>
                <a:effectLst>
                  <a:outerShdw blurRad="38100" dist="19050" dir="2700000" algn="tl" rotWithShape="0">
                    <a:schemeClr val="dk1">
                      <a:alpha val="40000"/>
                    </a:schemeClr>
                  </a:outerShdw>
                </a:effectLst>
              </a:rPr>
              <a:t>Primarily symbols of atoms for different elements are based on</a:t>
            </a:r>
            <a:r>
              <a:rPr lang="en-IN" sz="2400" dirty="0">
                <a:ln w="0"/>
                <a:solidFill>
                  <a:schemeClr val="tx1"/>
                </a:solidFill>
                <a:effectLst>
                  <a:outerShdw blurRad="38100" dist="19050" dir="2700000" algn="tl" rotWithShape="0">
                    <a:schemeClr val="dk1">
                      <a:alpha val="40000"/>
                    </a:schemeClr>
                  </a:outerShdw>
                </a:effectLst>
              </a:rPr>
              <a:t>:</a:t>
            </a:r>
          </a:p>
          <a:p>
            <a:pPr algn="ctr"/>
            <a:endParaRPr lang="en-IN" sz="2400" dirty="0">
              <a:ln w="0"/>
              <a:solidFill>
                <a:schemeClr val="tx1"/>
              </a:solidFill>
              <a:effectLst>
                <a:outerShdw blurRad="38100" dist="19050" dir="2700000" algn="tl" rotWithShape="0">
                  <a:schemeClr val="dk1">
                    <a:alpha val="40000"/>
                  </a:schemeClr>
                </a:outerShdw>
              </a:effectLst>
            </a:endParaRPr>
          </a:p>
          <a:p>
            <a:pPr marL="342900" indent="-342900" algn="ctr">
              <a:buAutoNum type="arabicPeriod"/>
            </a:pPr>
            <a:r>
              <a:rPr lang="en-IN" dirty="0">
                <a:ln w="0"/>
                <a:solidFill>
                  <a:schemeClr val="tx1"/>
                </a:solidFill>
                <a:effectLst>
                  <a:outerShdw blurRad="38100" dist="19050" dir="2700000" algn="tl" rotWithShape="0">
                    <a:schemeClr val="dk1">
                      <a:alpha val="40000"/>
                    </a:schemeClr>
                  </a:outerShdw>
                </a:effectLst>
              </a:rPr>
              <a:t>The name of the place from where they were discovered.</a:t>
            </a:r>
          </a:p>
          <a:p>
            <a:pPr algn="ctr"/>
            <a:r>
              <a:rPr lang="en-IN" dirty="0">
                <a:ln w="0"/>
                <a:solidFill>
                  <a:schemeClr val="tx1"/>
                </a:solidFill>
                <a:effectLst>
                  <a:outerShdw blurRad="38100" dist="19050" dir="2700000" algn="tl" rotWithShape="0">
                    <a:schemeClr val="dk1">
                      <a:alpha val="40000"/>
                    </a:schemeClr>
                  </a:outerShdw>
                </a:effectLst>
              </a:rPr>
              <a:t>Ex: Copper from Cyprus.</a:t>
            </a:r>
          </a:p>
          <a:p>
            <a:pPr algn="ctr"/>
            <a:r>
              <a:rPr lang="en-IN" dirty="0">
                <a:ln w="0"/>
                <a:solidFill>
                  <a:schemeClr val="tx1"/>
                </a:solidFill>
                <a:effectLst>
                  <a:outerShdw blurRad="38100" dist="19050" dir="2700000" algn="tl" rotWithShape="0">
                    <a:schemeClr val="dk1">
                      <a:alpha val="40000"/>
                    </a:schemeClr>
                  </a:outerShdw>
                </a:effectLst>
              </a:rPr>
              <a:t>2. Colour of the element.</a:t>
            </a:r>
          </a:p>
          <a:p>
            <a:pPr algn="ctr"/>
            <a:r>
              <a:rPr lang="en-IN" dirty="0">
                <a:ln w="0"/>
                <a:solidFill>
                  <a:schemeClr val="tx1"/>
                </a:solidFill>
                <a:effectLst>
                  <a:outerShdw blurRad="38100" dist="19050" dir="2700000" algn="tl" rotWithShape="0">
                    <a:schemeClr val="dk1">
                      <a:alpha val="40000"/>
                    </a:schemeClr>
                  </a:outerShdw>
                </a:effectLst>
              </a:rPr>
              <a:t>Ex: Gold from Golden.</a:t>
            </a:r>
          </a:p>
        </p:txBody>
      </p:sp>
      <p:sp>
        <p:nvSpPr>
          <p:cNvPr id="9" name="Flowchart: Delay 8"/>
          <p:cNvSpPr/>
          <p:nvPr/>
        </p:nvSpPr>
        <p:spPr>
          <a:xfrm rot="5400000">
            <a:off x="4598126" y="1121480"/>
            <a:ext cx="3879668" cy="4349932"/>
          </a:xfrm>
          <a:prstGeom prst="flowChartDelay">
            <a:avLst/>
          </a:prstGeom>
          <a:solidFill>
            <a:srgbClr val="92D050"/>
          </a:solidFill>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IN" b="1" dirty="0"/>
              <a:t>In Modern days, IUPAC (International Union for Pure and Applied Chemistry) </a:t>
            </a:r>
            <a:r>
              <a:rPr lang="en-IN" sz="1600" b="1" dirty="0"/>
              <a:t>approves the names, symbols and units of the elements.</a:t>
            </a:r>
          </a:p>
          <a:p>
            <a:pPr algn="ctr"/>
            <a:r>
              <a:rPr lang="en-IN" sz="1600" b="1" dirty="0"/>
              <a:t>*Many of the symbols are the first two letters of the element’s English name.</a:t>
            </a:r>
          </a:p>
          <a:p>
            <a:pPr marL="285750" indent="-285750" algn="ctr">
              <a:buFont typeface="Wingdings" panose="05000000000000000000" pitchFamily="2" charset="2"/>
              <a:buChar char="à"/>
            </a:pPr>
            <a:r>
              <a:rPr lang="en-IN" sz="1600" b="1" dirty="0">
                <a:sym typeface="Wingdings" panose="05000000000000000000" pitchFamily="2" charset="2"/>
              </a:rPr>
              <a:t>The 1</a:t>
            </a:r>
            <a:r>
              <a:rPr lang="en-IN" sz="1600" b="1" baseline="30000" dirty="0">
                <a:sym typeface="Wingdings" panose="05000000000000000000" pitchFamily="2" charset="2"/>
              </a:rPr>
              <a:t>st</a:t>
            </a:r>
            <a:r>
              <a:rPr lang="en-IN" sz="1600" b="1" dirty="0">
                <a:sym typeface="Wingdings" panose="05000000000000000000" pitchFamily="2" charset="2"/>
              </a:rPr>
              <a:t> letter written in capital and 2</a:t>
            </a:r>
            <a:r>
              <a:rPr lang="en-IN" sz="1600" b="1" baseline="30000" dirty="0">
                <a:sym typeface="Wingdings" panose="05000000000000000000" pitchFamily="2" charset="2"/>
              </a:rPr>
              <a:t>nd</a:t>
            </a:r>
            <a:r>
              <a:rPr lang="en-IN" sz="1600" b="1" dirty="0">
                <a:sym typeface="Wingdings" panose="05000000000000000000" pitchFamily="2" charset="2"/>
              </a:rPr>
              <a:t> in Lower case.</a:t>
            </a:r>
          </a:p>
          <a:p>
            <a:pPr algn="ctr"/>
            <a:r>
              <a:rPr lang="en-IN" b="1" dirty="0">
                <a:sym typeface="Wingdings" panose="05000000000000000000" pitchFamily="2" charset="2"/>
              </a:rPr>
              <a:t>Ex: H for Hydrogen, Al for aluminium, Mg for Magnesium.</a:t>
            </a:r>
            <a:endParaRPr lang="en-IN" sz="1400" b="1" dirty="0"/>
          </a:p>
        </p:txBody>
      </p:sp>
      <p:sp>
        <p:nvSpPr>
          <p:cNvPr id="10" name="Vertical Scroll 9"/>
          <p:cNvSpPr/>
          <p:nvPr/>
        </p:nvSpPr>
        <p:spPr>
          <a:xfrm>
            <a:off x="8291621" y="170649"/>
            <a:ext cx="3914503" cy="5065631"/>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n w="0"/>
                <a:solidFill>
                  <a:schemeClr val="tx1"/>
                </a:solidFill>
                <a:effectLst>
                  <a:outerShdw blurRad="38100" dist="19050" dir="2700000" algn="tl" rotWithShape="0">
                    <a:schemeClr val="dk1">
                      <a:alpha val="40000"/>
                    </a:schemeClr>
                  </a:outerShdw>
                </a:effectLst>
              </a:rPr>
              <a:t>*</a:t>
            </a:r>
            <a:r>
              <a:rPr lang="en-IN" sz="2400" b="1" dirty="0">
                <a:ln w="0"/>
                <a:solidFill>
                  <a:schemeClr val="tx1"/>
                </a:solidFill>
                <a:effectLst>
                  <a:outerShdw blurRad="38100" dist="19050" dir="2700000" algn="tl" rotWithShape="0">
                    <a:schemeClr val="dk1">
                      <a:alpha val="40000"/>
                    </a:schemeClr>
                  </a:outerShdw>
                </a:effectLst>
              </a:rPr>
              <a:t>Some symbols of the elements are taken from their Greek, Latin or German name.</a:t>
            </a:r>
            <a:r>
              <a:rPr lang="en-IN" sz="2400" dirty="0"/>
              <a:t> </a:t>
            </a:r>
          </a:p>
          <a:p>
            <a:pPr algn="ctr"/>
            <a:endParaRPr lang="en-IN" dirty="0">
              <a:ln w="0"/>
              <a:solidFill>
                <a:schemeClr val="tx1"/>
              </a:solidFill>
              <a:effectLst>
                <a:outerShdw blurRad="38100" dist="19050" dir="2700000" algn="tl" rotWithShape="0">
                  <a:schemeClr val="dk1">
                    <a:alpha val="40000"/>
                  </a:schemeClr>
                </a:outerShdw>
              </a:effectLst>
            </a:endParaRPr>
          </a:p>
          <a:p>
            <a:pPr algn="ctr"/>
            <a:r>
              <a:rPr lang="en-IN" dirty="0">
                <a:ln w="0"/>
                <a:solidFill>
                  <a:schemeClr val="tx1"/>
                </a:solidFill>
                <a:effectLst>
                  <a:outerShdw blurRad="38100" dist="19050" dir="2700000" algn="tl" rotWithShape="0">
                    <a:schemeClr val="dk1">
                      <a:alpha val="40000"/>
                    </a:schemeClr>
                  </a:outerShdw>
                </a:effectLst>
              </a:rPr>
              <a:t>Ex: Fe (</a:t>
            </a:r>
            <a:r>
              <a:rPr lang="en-IN" dirty="0" err="1">
                <a:ln w="0"/>
                <a:solidFill>
                  <a:schemeClr val="tx1"/>
                </a:solidFill>
                <a:effectLst>
                  <a:outerShdw blurRad="38100" dist="19050" dir="2700000" algn="tl" rotWithShape="0">
                    <a:schemeClr val="dk1">
                      <a:alpha val="40000"/>
                    </a:schemeClr>
                  </a:outerShdw>
                </a:effectLst>
              </a:rPr>
              <a:t>ferrum</a:t>
            </a:r>
            <a:r>
              <a:rPr lang="en-IN" dirty="0">
                <a:ln w="0"/>
                <a:solidFill>
                  <a:schemeClr val="tx1"/>
                </a:solidFill>
                <a:effectLst>
                  <a:outerShdw blurRad="38100" dist="19050" dir="2700000" algn="tl" rotWithShape="0">
                    <a:schemeClr val="dk1">
                      <a:alpha val="40000"/>
                    </a:schemeClr>
                  </a:outerShdw>
                </a:effectLst>
              </a:rPr>
              <a:t>) for iron aka ferrous,</a:t>
            </a:r>
            <a:endParaRPr lang="en-IN" dirty="0"/>
          </a:p>
          <a:p>
            <a:pPr algn="ctr"/>
            <a:r>
              <a:rPr lang="en-IN" dirty="0">
                <a:ln w="0"/>
                <a:solidFill>
                  <a:schemeClr val="tx1"/>
                </a:solidFill>
                <a:effectLst>
                  <a:outerShdw blurRad="38100" dist="19050" dir="2700000" algn="tl" rotWithShape="0">
                    <a:schemeClr val="dk1">
                      <a:alpha val="40000"/>
                    </a:schemeClr>
                  </a:outerShdw>
                </a:effectLst>
              </a:rPr>
              <a:t>Na (</a:t>
            </a:r>
            <a:r>
              <a:rPr lang="en-IN" dirty="0" err="1">
                <a:ln w="0"/>
                <a:solidFill>
                  <a:schemeClr val="tx1"/>
                </a:solidFill>
                <a:effectLst>
                  <a:outerShdw blurRad="38100" dist="19050" dir="2700000" algn="tl" rotWithShape="0">
                    <a:schemeClr val="dk1">
                      <a:alpha val="40000"/>
                    </a:schemeClr>
                  </a:outerShdw>
                </a:effectLst>
              </a:rPr>
              <a:t>Natrium</a:t>
            </a:r>
            <a:r>
              <a:rPr lang="en-IN" dirty="0">
                <a:ln w="0"/>
                <a:solidFill>
                  <a:schemeClr val="tx1"/>
                </a:solidFill>
                <a:effectLst>
                  <a:outerShdw blurRad="38100" dist="19050" dir="2700000" algn="tl" rotWithShape="0">
                    <a:schemeClr val="dk1">
                      <a:alpha val="40000"/>
                    </a:schemeClr>
                  </a:outerShdw>
                </a:effectLst>
              </a:rPr>
              <a:t>) for sodium,</a:t>
            </a:r>
          </a:p>
          <a:p>
            <a:pPr algn="ctr"/>
            <a:r>
              <a:rPr lang="en-IN" dirty="0">
                <a:ln w="0"/>
                <a:solidFill>
                  <a:schemeClr val="tx1"/>
                </a:solidFill>
                <a:effectLst>
                  <a:outerShdw blurRad="38100" dist="19050" dir="2700000" algn="tl" rotWithShape="0">
                    <a:schemeClr val="dk1">
                      <a:alpha val="40000"/>
                    </a:schemeClr>
                  </a:outerShdw>
                </a:effectLst>
              </a:rPr>
              <a:t>K (</a:t>
            </a:r>
            <a:r>
              <a:rPr lang="en-IN" dirty="0" err="1">
                <a:ln w="0"/>
                <a:solidFill>
                  <a:schemeClr val="tx1"/>
                </a:solidFill>
                <a:effectLst>
                  <a:outerShdw blurRad="38100" dist="19050" dir="2700000" algn="tl" rotWithShape="0">
                    <a:schemeClr val="dk1">
                      <a:alpha val="40000"/>
                    </a:schemeClr>
                  </a:outerShdw>
                </a:effectLst>
              </a:rPr>
              <a:t>Kalium</a:t>
            </a:r>
            <a:r>
              <a:rPr lang="en-IN" dirty="0">
                <a:ln w="0"/>
                <a:solidFill>
                  <a:schemeClr val="tx1"/>
                </a:solidFill>
                <a:effectLst>
                  <a:outerShdw blurRad="38100" dist="19050" dir="2700000" algn="tl" rotWithShape="0">
                    <a:schemeClr val="dk1">
                      <a:alpha val="40000"/>
                    </a:schemeClr>
                  </a:outerShdw>
                </a:effectLst>
              </a:rPr>
              <a:t>) for Potassium etc.</a:t>
            </a:r>
          </a:p>
          <a:p>
            <a:pPr algn="ctr"/>
            <a:endParaRPr lang="en-IN" dirty="0">
              <a:ln w="0"/>
              <a:solidFill>
                <a:schemeClr val="tx1"/>
              </a:solidFill>
              <a:effectLst>
                <a:outerShdw blurRad="38100" dist="19050" dir="2700000" algn="tl" rotWithShape="0">
                  <a:schemeClr val="dk1">
                    <a:alpha val="40000"/>
                  </a:schemeClr>
                </a:outerShdw>
              </a:effectLst>
            </a:endParaRPr>
          </a:p>
        </p:txBody>
      </p:sp>
      <p:pic>
        <p:nvPicPr>
          <p:cNvPr id="15" name="Picture 14"/>
          <p:cNvPicPr>
            <a:picLocks noChangeAspect="1"/>
          </p:cNvPicPr>
          <p:nvPr/>
        </p:nvPicPr>
        <p:blipFill>
          <a:blip r:embed="rId2"/>
          <a:stretch>
            <a:fillRect/>
          </a:stretch>
        </p:blipFill>
        <p:spPr>
          <a:xfrm>
            <a:off x="9784081" y="5512526"/>
            <a:ext cx="2407920" cy="1350078"/>
          </a:xfrm>
          <a:prstGeom prst="rect">
            <a:avLst/>
          </a:prstGeom>
        </p:spPr>
      </p:pic>
      <p:pic>
        <p:nvPicPr>
          <p:cNvPr id="16" name="Picture 15"/>
          <p:cNvPicPr>
            <a:picLocks noChangeAspect="1"/>
          </p:cNvPicPr>
          <p:nvPr/>
        </p:nvPicPr>
        <p:blipFill rotWithShape="1">
          <a:blip r:embed="rId3"/>
          <a:srcRect b="10364"/>
          <a:stretch/>
        </p:blipFill>
        <p:spPr>
          <a:xfrm>
            <a:off x="3850277" y="5590644"/>
            <a:ext cx="2380706" cy="1345733"/>
          </a:xfrm>
          <a:prstGeom prst="round2DiagRect">
            <a:avLst>
              <a:gd name="adj1" fmla="val 18608"/>
              <a:gd name="adj2" fmla="val 1941"/>
            </a:avLst>
          </a:prstGeom>
          <a:ln w="88900" cap="sq">
            <a:solidFill>
              <a:srgbClr val="FFFFFF"/>
            </a:solidFill>
            <a:miter lim="800000"/>
          </a:ln>
          <a:effectLst>
            <a:outerShdw blurRad="254000" algn="tl" rotWithShape="0">
              <a:srgbClr val="000000">
                <a:alpha val="43000"/>
              </a:srgbClr>
            </a:outerShdw>
          </a:effectLst>
        </p:spPr>
      </p:pic>
      <p:pic>
        <p:nvPicPr>
          <p:cNvPr id="17" name="Picture 16"/>
          <p:cNvPicPr>
            <a:picLocks noChangeAspect="1"/>
          </p:cNvPicPr>
          <p:nvPr/>
        </p:nvPicPr>
        <p:blipFill rotWithShape="1">
          <a:blip r:embed="rId4"/>
          <a:srcRect b="12982"/>
          <a:stretch/>
        </p:blipFill>
        <p:spPr>
          <a:xfrm>
            <a:off x="6270172" y="5512267"/>
            <a:ext cx="3513909" cy="1345733"/>
          </a:xfrm>
          <a:prstGeom prst="rect">
            <a:avLst/>
          </a:prstGeom>
        </p:spPr>
      </p:pic>
      <p:grpSp>
        <p:nvGrpSpPr>
          <p:cNvPr id="13" name="Group 12"/>
          <p:cNvGrpSpPr/>
          <p:nvPr/>
        </p:nvGrpSpPr>
        <p:grpSpPr>
          <a:xfrm>
            <a:off x="0" y="5673884"/>
            <a:ext cx="12206124" cy="6326442"/>
            <a:chOff x="0" y="5673884"/>
            <a:chExt cx="12206124" cy="6326442"/>
          </a:xfrm>
        </p:grpSpPr>
        <p:pic>
          <p:nvPicPr>
            <p:cNvPr id="11" name="Picture 10"/>
            <p:cNvPicPr>
              <a:picLocks noChangeAspect="1"/>
            </p:cNvPicPr>
            <p:nvPr/>
          </p:nvPicPr>
          <p:blipFill>
            <a:blip r:embed="rId5"/>
            <a:stretch>
              <a:fillRect/>
            </a:stretch>
          </p:blipFill>
          <p:spPr>
            <a:xfrm>
              <a:off x="0" y="6858000"/>
              <a:ext cx="12206124" cy="5142326"/>
            </a:xfrm>
            <a:prstGeom prst="rect">
              <a:avLst/>
            </a:prstGeom>
          </p:spPr>
        </p:pic>
        <p:sp>
          <p:nvSpPr>
            <p:cNvPr id="12" name="Flowchart: Delay 11"/>
            <p:cNvSpPr/>
            <p:nvPr/>
          </p:nvSpPr>
          <p:spPr>
            <a:xfrm rot="16200000">
              <a:off x="1195027" y="4721257"/>
              <a:ext cx="1184115" cy="3089370"/>
            </a:xfrm>
            <a:prstGeom prst="flowChartDelay">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Symbols for some elements</a:t>
              </a:r>
            </a:p>
          </p:txBody>
        </p:sp>
      </p:grpSp>
    </p:spTree>
    <p:extLst>
      <p:ext uri="{BB962C8B-B14F-4D97-AF65-F5344CB8AC3E}">
        <p14:creationId xmlns:p14="http://schemas.microsoft.com/office/powerpoint/2010/main" val="30795783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4.07407E-6 L -0.00117 -0.73774 " pathEditMode="relative" rAng="0" ptsTypes="AA">
                                      <p:cBhvr>
                                        <p:cTn id="6" dur="2000" fill="hold"/>
                                        <p:tgtEl>
                                          <p:spTgt spid="13"/>
                                        </p:tgtEl>
                                        <p:attrNameLst>
                                          <p:attrName>ppt_x</p:attrName>
                                          <p:attrName>ppt_y</p:attrName>
                                        </p:attrNameLst>
                                      </p:cBhvr>
                                      <p:rCtr x="-65" y="-3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299"/>
            <a:ext cx="8072847" cy="1355052"/>
            <a:chOff x="0" y="10533"/>
            <a:chExt cx="6595021" cy="1645920"/>
          </a:xfrm>
          <a:solidFill>
            <a:srgbClr val="92D050"/>
          </a:solidFill>
        </p:grpSpPr>
        <p:sp>
          <p:nvSpPr>
            <p:cNvPr id="5" name="Rectangle 4"/>
            <p:cNvSpPr/>
            <p:nvPr/>
          </p:nvSpPr>
          <p:spPr>
            <a:xfrm>
              <a:off x="0" y="10533"/>
              <a:ext cx="6595021" cy="1645920"/>
            </a:xfrm>
            <a:prstGeom prst="rect">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973065" y="478340"/>
              <a:ext cx="5527107" cy="710300"/>
            </a:xfrm>
            <a:prstGeom prst="rect">
              <a:avLst/>
            </a:prstGeom>
            <a:grpFill/>
            <a:ln>
              <a:noFill/>
            </a:ln>
          </p:spPr>
          <p:txBody>
            <a:bodyPr wrap="square" lIns="91440" tIns="45720" rIns="91440" bIns="45720">
              <a:spAutoFit/>
            </a:bodyPr>
            <a:lstStyle/>
            <a:p>
              <a:pPr algn="ctr"/>
              <a:r>
                <a:rPr lang="en-US" sz="32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rPr>
                <a:t>Atomic mass and what’s inside:</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7" name="Sun 6"/>
            <p:cNvSpPr/>
            <p:nvPr/>
          </p:nvSpPr>
          <p:spPr>
            <a:xfrm>
              <a:off x="59164" y="188871"/>
              <a:ext cx="1007993" cy="1315938"/>
            </a:xfrm>
            <a:prstGeom prst="su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N" sz="3200" b="1" dirty="0">
                  <a:ln w="0"/>
                  <a:solidFill>
                    <a:schemeClr val="tx1"/>
                  </a:solidFill>
                  <a:effectLst>
                    <a:outerShdw blurRad="38100" dist="19050" dir="2700000" algn="tl" rotWithShape="0">
                      <a:schemeClr val="dk1">
                        <a:alpha val="40000"/>
                      </a:schemeClr>
                    </a:outerShdw>
                  </a:effectLst>
                </a:rPr>
                <a:t>4</a:t>
              </a:r>
              <a:endParaRPr lang="en-IN" b="1" dirty="0">
                <a:ln w="0"/>
                <a:solidFill>
                  <a:schemeClr val="tx1"/>
                </a:solidFill>
                <a:effectLst>
                  <a:outerShdw blurRad="38100" dist="19050" dir="2700000" algn="tl" rotWithShape="0">
                    <a:schemeClr val="dk1">
                      <a:alpha val="40000"/>
                    </a:schemeClr>
                  </a:outerShdw>
                </a:effectLst>
              </a:endParaRPr>
            </a:p>
          </p:txBody>
        </p:sp>
      </p:grpSp>
      <p:pic>
        <p:nvPicPr>
          <p:cNvPr id="8" name="Picture 7"/>
          <p:cNvPicPr>
            <a:picLocks noChangeAspect="1"/>
          </p:cNvPicPr>
          <p:nvPr/>
        </p:nvPicPr>
        <p:blipFill rotWithShape="1">
          <a:blip r:embed="rId2"/>
          <a:srcRect t="4914" b="5668"/>
          <a:stretch/>
        </p:blipFill>
        <p:spPr>
          <a:xfrm>
            <a:off x="8145268" y="30270"/>
            <a:ext cx="4045895" cy="2712930"/>
          </a:xfrm>
          <a:prstGeom prst="rect">
            <a:avLst/>
          </a:prstGeom>
        </p:spPr>
      </p:pic>
      <p:sp>
        <p:nvSpPr>
          <p:cNvPr id="13" name="Up Ribbon 12"/>
          <p:cNvSpPr/>
          <p:nvPr/>
        </p:nvSpPr>
        <p:spPr>
          <a:xfrm>
            <a:off x="4520899" y="4699686"/>
            <a:ext cx="6986473" cy="1757385"/>
          </a:xfrm>
          <a:prstGeom prst="ribbon2">
            <a:avLst>
              <a:gd name="adj1" fmla="val 16667"/>
              <a:gd name="adj2" fmla="val 7263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Atomic mass </a:t>
            </a:r>
            <a:r>
              <a:rPr lang="en-IN" dirty="0"/>
              <a:t>is expressed in either </a:t>
            </a:r>
            <a:r>
              <a:rPr lang="en-IN" sz="2400" b="1" dirty="0"/>
              <a:t>Dalton (Da)       </a:t>
            </a:r>
            <a:r>
              <a:rPr lang="en-IN" dirty="0"/>
              <a:t>or </a:t>
            </a:r>
            <a:r>
              <a:rPr lang="en-IN" sz="2400" b="1" dirty="0"/>
              <a:t>unified mass (u)</a:t>
            </a:r>
            <a:r>
              <a:rPr lang="en-IN" dirty="0"/>
              <a:t>. These two are the S.I. units for atomic mass.</a:t>
            </a:r>
          </a:p>
        </p:txBody>
      </p:sp>
      <p:sp>
        <p:nvSpPr>
          <p:cNvPr id="9" name="Flowchart: Delay 8"/>
          <p:cNvSpPr/>
          <p:nvPr/>
        </p:nvSpPr>
        <p:spPr>
          <a:xfrm rot="5400000" flipV="1">
            <a:off x="-404792" y="1829961"/>
            <a:ext cx="5330483" cy="4376057"/>
          </a:xfrm>
          <a:prstGeom prst="flowChartDelay">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vert="vert" wrap="square" rtlCol="0" anchor="t" anchorCtr="0"/>
          <a:lstStyle/>
          <a:p>
            <a:pPr algn="ctr"/>
            <a:r>
              <a:rPr lang="en-IN" sz="2400" b="1" dirty="0"/>
              <a:t>Atomic Mass:</a:t>
            </a:r>
            <a:r>
              <a:rPr lang="en-IN" dirty="0"/>
              <a:t> It is the mass of the total number of particles inside the nucleus of atom</a:t>
            </a:r>
            <a:r>
              <a:rPr lang="en-IN" sz="1600" dirty="0"/>
              <a:t>.</a:t>
            </a:r>
          </a:p>
          <a:p>
            <a:pPr marL="285750" indent="-285750" algn="ctr">
              <a:buFont typeface="Wingdings" panose="05000000000000000000" pitchFamily="2" charset="2"/>
              <a:buChar char="à"/>
            </a:pPr>
            <a:r>
              <a:rPr lang="en-IN" dirty="0">
                <a:sym typeface="Wingdings" panose="05000000000000000000" pitchFamily="2" charset="2"/>
              </a:rPr>
              <a:t>An atom is made up of the following particles:</a:t>
            </a:r>
          </a:p>
          <a:p>
            <a:pPr marL="342900" indent="-342900" algn="ctr">
              <a:buAutoNum type="alphaLcPeriod"/>
            </a:pPr>
            <a:r>
              <a:rPr lang="en-IN" b="1" dirty="0">
                <a:sym typeface="Wingdings" panose="05000000000000000000" pitchFamily="2" charset="2"/>
              </a:rPr>
              <a:t>Electron</a:t>
            </a:r>
            <a:r>
              <a:rPr lang="en-IN" dirty="0">
                <a:sym typeface="Wingdings" panose="05000000000000000000" pitchFamily="2" charset="2"/>
              </a:rPr>
              <a:t>: Revolves around the nucleus of the atom in its orbits. </a:t>
            </a:r>
          </a:p>
          <a:p>
            <a:pPr algn="ctr"/>
            <a:r>
              <a:rPr lang="en-IN" dirty="0">
                <a:sym typeface="Wingdings" panose="05000000000000000000" pitchFamily="2" charset="2"/>
              </a:rPr>
              <a:t>*it is a negatively charged particle.</a:t>
            </a:r>
          </a:p>
          <a:p>
            <a:pPr algn="ctr"/>
            <a:r>
              <a:rPr lang="en-IN" dirty="0">
                <a:sym typeface="Wingdings" panose="05000000000000000000" pitchFamily="2" charset="2"/>
              </a:rPr>
              <a:t>b. </a:t>
            </a:r>
            <a:r>
              <a:rPr lang="en-IN" b="1" dirty="0">
                <a:sym typeface="Wingdings" panose="05000000000000000000" pitchFamily="2" charset="2"/>
              </a:rPr>
              <a:t>Proton: </a:t>
            </a:r>
            <a:r>
              <a:rPr lang="en-IN" dirty="0">
                <a:sym typeface="Wingdings" panose="05000000000000000000" pitchFamily="2" charset="2"/>
              </a:rPr>
              <a:t>It is present in the nucleus. Usually equal in number of electrons but is positively charged.</a:t>
            </a:r>
          </a:p>
          <a:p>
            <a:pPr algn="ctr"/>
            <a:r>
              <a:rPr lang="en-IN" dirty="0">
                <a:sym typeface="Wingdings" panose="05000000000000000000" pitchFamily="2" charset="2"/>
              </a:rPr>
              <a:t>c. </a:t>
            </a:r>
            <a:r>
              <a:rPr lang="en-IN" b="1" dirty="0">
                <a:sym typeface="Wingdings" panose="05000000000000000000" pitchFamily="2" charset="2"/>
              </a:rPr>
              <a:t>Neutron</a:t>
            </a:r>
            <a:r>
              <a:rPr lang="en-IN" dirty="0">
                <a:sym typeface="Wingdings" panose="05000000000000000000" pitchFamily="2" charset="2"/>
              </a:rPr>
              <a:t>: It has no charge (neutral) and makes up the nucleus with proton.</a:t>
            </a:r>
          </a:p>
        </p:txBody>
      </p:sp>
      <p:sp>
        <p:nvSpPr>
          <p:cNvPr id="11" name="Cloud Callout 10"/>
          <p:cNvSpPr/>
          <p:nvPr/>
        </p:nvSpPr>
        <p:spPr>
          <a:xfrm>
            <a:off x="8613734" y="3024552"/>
            <a:ext cx="3189060" cy="1336433"/>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IN" sz="1400" b="1" dirty="0">
                <a:ln w="0"/>
                <a:solidFill>
                  <a:schemeClr val="tx1"/>
                </a:solidFill>
                <a:effectLst>
                  <a:outerShdw blurRad="38100" dist="19050" dir="2700000" algn="tl" rotWithShape="0">
                    <a:schemeClr val="dk1">
                      <a:alpha val="40000"/>
                    </a:schemeClr>
                  </a:outerShdw>
                </a:effectLst>
              </a:rPr>
              <a:t>You will learn more about this in class X. Feel free to check it out on your own.</a:t>
            </a:r>
          </a:p>
        </p:txBody>
      </p:sp>
      <p:pic>
        <p:nvPicPr>
          <p:cNvPr id="12" name="Picture 11"/>
          <p:cNvPicPr>
            <a:picLocks noChangeAspect="1"/>
          </p:cNvPicPr>
          <p:nvPr/>
        </p:nvPicPr>
        <p:blipFill>
          <a:blip r:embed="rId3"/>
          <a:stretch>
            <a:fillRect/>
          </a:stretch>
        </p:blipFill>
        <p:spPr>
          <a:xfrm>
            <a:off x="4559858" y="1400803"/>
            <a:ext cx="3508655" cy="3114926"/>
          </a:xfrm>
          <a:prstGeom prst="rect">
            <a:avLst/>
          </a:prstGeom>
        </p:spPr>
      </p:pic>
      <p:grpSp>
        <p:nvGrpSpPr>
          <p:cNvPr id="16" name="Group 15"/>
          <p:cNvGrpSpPr/>
          <p:nvPr/>
        </p:nvGrpSpPr>
        <p:grpSpPr>
          <a:xfrm>
            <a:off x="6121483" y="6457071"/>
            <a:ext cx="4046732" cy="4775216"/>
            <a:chOff x="6121483" y="6457071"/>
            <a:chExt cx="4046732" cy="4775216"/>
          </a:xfrm>
        </p:grpSpPr>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21483" y="6873145"/>
              <a:ext cx="4046732" cy="4359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ounded Rectangle 14"/>
            <p:cNvSpPr/>
            <p:nvPr/>
          </p:nvSpPr>
          <p:spPr>
            <a:xfrm>
              <a:off x="6766560" y="6457071"/>
              <a:ext cx="2546252" cy="400929"/>
            </a:xfrm>
            <a:prstGeom prst="roundRect">
              <a:avLst/>
            </a:prstGeom>
            <a:solidFill>
              <a:schemeClr val="bg1">
                <a:lumMod val="85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400" b="1" dirty="0"/>
                <a:t>Atomic masses of few elements</a:t>
              </a:r>
            </a:p>
          </p:txBody>
        </p:sp>
      </p:grpSp>
    </p:spTree>
    <p:extLst>
      <p:ext uri="{BB962C8B-B14F-4D97-AF65-F5344CB8AC3E}">
        <p14:creationId xmlns:p14="http://schemas.microsoft.com/office/powerpoint/2010/main" val="3662150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25E-6 -3.33333E-6 L -0.00026 -0.63102 " pathEditMode="relative" rAng="0" ptsTypes="AA">
                                      <p:cBhvr>
                                        <p:cTn id="6" dur="2000" fill="hold"/>
                                        <p:tgtEl>
                                          <p:spTgt spid="16"/>
                                        </p:tgtEl>
                                        <p:attrNameLst>
                                          <p:attrName>ppt_x</p:attrName>
                                          <p:attrName>ppt_y</p:attrName>
                                        </p:attrNameLst>
                                      </p:cBhvr>
                                      <p:rCtr x="-13" y="-3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299"/>
            <a:ext cx="8072847" cy="1355052"/>
            <a:chOff x="0" y="10533"/>
            <a:chExt cx="6595021" cy="1645920"/>
          </a:xfrm>
          <a:solidFill>
            <a:srgbClr val="92D050"/>
          </a:solidFill>
        </p:grpSpPr>
        <p:sp>
          <p:nvSpPr>
            <p:cNvPr id="5" name="Rectangle 4"/>
            <p:cNvSpPr/>
            <p:nvPr/>
          </p:nvSpPr>
          <p:spPr>
            <a:xfrm>
              <a:off x="0" y="10533"/>
              <a:ext cx="6595021" cy="16459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 name="Rectangle 5"/>
            <p:cNvSpPr/>
            <p:nvPr/>
          </p:nvSpPr>
          <p:spPr>
            <a:xfrm>
              <a:off x="973065" y="328805"/>
              <a:ext cx="5527107" cy="10093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8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rPr>
                <a:t>Molecules and ions:</a:t>
              </a:r>
              <a:endParaRPr lang="en-US" sz="32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7" name="Sun 6"/>
            <p:cNvSpPr/>
            <p:nvPr/>
          </p:nvSpPr>
          <p:spPr>
            <a:xfrm>
              <a:off x="59164" y="188871"/>
              <a:ext cx="1007993" cy="1315938"/>
            </a:xfrm>
            <a:prstGeom prst="sun">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3200" b="1" dirty="0">
                  <a:ln w="0"/>
                  <a:solidFill>
                    <a:schemeClr val="tx1"/>
                  </a:solidFill>
                  <a:effectLst>
                    <a:outerShdw blurRad="38100" dist="19050" dir="2700000" algn="tl" rotWithShape="0">
                      <a:schemeClr val="dk1">
                        <a:alpha val="40000"/>
                      </a:schemeClr>
                    </a:outerShdw>
                  </a:effectLst>
                </a:rPr>
                <a:t>5</a:t>
              </a:r>
              <a:endParaRPr lang="en-IN" b="1" dirty="0">
                <a:ln w="0"/>
                <a:solidFill>
                  <a:schemeClr val="tx1"/>
                </a:solidFill>
                <a:effectLst>
                  <a:outerShdw blurRad="38100" dist="19050" dir="2700000" algn="tl" rotWithShape="0">
                    <a:schemeClr val="dk1">
                      <a:alpha val="40000"/>
                    </a:schemeClr>
                  </a:outerShdw>
                </a:effectLst>
              </a:endParaRPr>
            </a:p>
          </p:txBody>
        </p:sp>
      </p:grpSp>
      <p:sp>
        <p:nvSpPr>
          <p:cNvPr id="8" name="Rounded Rectangle 7"/>
          <p:cNvSpPr/>
          <p:nvPr/>
        </p:nvSpPr>
        <p:spPr>
          <a:xfrm flipH="1">
            <a:off x="-2" y="1374730"/>
            <a:ext cx="12192002" cy="859019"/>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latin typeface="Bahnschrift SemiBold Condensed" panose="020B0502040204020203" pitchFamily="34" charset="0"/>
              </a:rPr>
              <a:t>A molecule is a group of two or more atoms that are chemically bonded together by attractive forces. </a:t>
            </a:r>
          </a:p>
          <a:p>
            <a:pPr algn="ctr"/>
            <a:r>
              <a:rPr lang="en-US" sz="2400" b="1" dirty="0">
                <a:ln w="0"/>
                <a:solidFill>
                  <a:schemeClr val="tx1"/>
                </a:solidFill>
                <a:effectLst>
                  <a:outerShdw blurRad="38100" dist="19050" dir="2700000" algn="tl" rotWithShape="0">
                    <a:schemeClr val="dk1">
                      <a:alpha val="40000"/>
                    </a:schemeClr>
                  </a:outerShdw>
                </a:effectLst>
                <a:latin typeface="Bahnschrift SemiBold Condensed" panose="020B0502040204020203" pitchFamily="34" charset="0"/>
              </a:rPr>
              <a:t>It is the smallest particle of an element or a compound that is capable of existing independently.</a:t>
            </a:r>
            <a:endParaRPr lang="en-IN" sz="2400" b="1" dirty="0">
              <a:ln w="0"/>
              <a:solidFill>
                <a:schemeClr val="tx1"/>
              </a:solidFill>
              <a:effectLst>
                <a:outerShdw blurRad="38100" dist="19050" dir="2700000" algn="tl" rotWithShape="0">
                  <a:schemeClr val="dk1">
                    <a:alpha val="40000"/>
                  </a:schemeClr>
                </a:outerShdw>
              </a:effectLst>
              <a:latin typeface="Bahnschrift SemiBold Condensed" panose="020B0502040204020203" pitchFamily="34" charset="0"/>
            </a:endParaRPr>
          </a:p>
        </p:txBody>
      </p:sp>
      <p:sp>
        <p:nvSpPr>
          <p:cNvPr id="3" name="Rounded Rectangle 2"/>
          <p:cNvSpPr/>
          <p:nvPr/>
        </p:nvSpPr>
        <p:spPr>
          <a:xfrm>
            <a:off x="72421" y="2325189"/>
            <a:ext cx="3545990" cy="4428308"/>
          </a:xfrm>
          <a:prstGeom prst="roundRect">
            <a:avLst>
              <a:gd name="adj" fmla="val 1114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MOLECULES OF ELEMENTS:</a:t>
            </a:r>
          </a:p>
          <a:p>
            <a:pPr algn="ctr"/>
            <a:endParaRPr lang="en-US" sz="1600" dirty="0"/>
          </a:p>
          <a:p>
            <a:pPr marL="285750" indent="-285750" algn="ctr">
              <a:buFont typeface="Wingdings" panose="05000000000000000000" pitchFamily="2" charset="2"/>
              <a:buChar char="à"/>
            </a:pPr>
            <a:r>
              <a:rPr lang="en-US" sz="1600" dirty="0">
                <a:sym typeface="Wingdings" panose="05000000000000000000" pitchFamily="2" charset="2"/>
              </a:rPr>
              <a:t>It constitutes (has) of same type of atoms.</a:t>
            </a:r>
          </a:p>
          <a:p>
            <a:pPr marL="285750" indent="-285750" algn="ctr">
              <a:buFont typeface="Wingdings" panose="05000000000000000000" pitchFamily="2" charset="2"/>
              <a:buChar char="à"/>
            </a:pPr>
            <a:r>
              <a:rPr lang="en-US" sz="1600" dirty="0">
                <a:sym typeface="Wingdings" panose="05000000000000000000" pitchFamily="2" charset="2"/>
              </a:rPr>
              <a:t>Some are monoatomic (only 1 atom).</a:t>
            </a:r>
          </a:p>
          <a:p>
            <a:pPr marL="285750" indent="-285750" algn="ctr">
              <a:buFont typeface="Wingdings" panose="05000000000000000000" pitchFamily="2" charset="2"/>
              <a:buChar char="à"/>
            </a:pPr>
            <a:r>
              <a:rPr lang="en-US" sz="1600" dirty="0">
                <a:sym typeface="Wingdings" panose="05000000000000000000" pitchFamily="2" charset="2"/>
              </a:rPr>
              <a:t>Some are diatomic (2 atoms of same element).</a:t>
            </a:r>
          </a:p>
          <a:p>
            <a:pPr marL="285750" indent="-285750" algn="ctr">
              <a:buFont typeface="Wingdings" panose="05000000000000000000" pitchFamily="2" charset="2"/>
              <a:buChar char="à"/>
            </a:pPr>
            <a:r>
              <a:rPr lang="en-US" sz="1600" dirty="0">
                <a:sym typeface="Wingdings" panose="05000000000000000000" pitchFamily="2" charset="2"/>
              </a:rPr>
              <a:t>Some are tetra-atomic (4 atoms of same element).</a:t>
            </a:r>
          </a:p>
          <a:p>
            <a:pPr algn="ctr"/>
            <a:r>
              <a:rPr lang="en-US" sz="1600" dirty="0">
                <a:sym typeface="Wingdings" panose="05000000000000000000" pitchFamily="2" charset="2"/>
              </a:rPr>
              <a:t>* If the atomicity (the no. of atoms in a molecule) is altered, the chemical changes and shows different properties.</a:t>
            </a:r>
          </a:p>
        </p:txBody>
      </p:sp>
      <p:sp>
        <p:nvSpPr>
          <p:cNvPr id="9" name="Cloud Callout 8"/>
          <p:cNvSpPr/>
          <p:nvPr/>
        </p:nvSpPr>
        <p:spPr>
          <a:xfrm>
            <a:off x="8464731" y="144523"/>
            <a:ext cx="3304903" cy="990639"/>
          </a:xfrm>
          <a:prstGeom prst="cloudCallout">
            <a:avLst>
              <a:gd name="adj1" fmla="val 34108"/>
              <a:gd name="adj2" fmla="val 1508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i="1" dirty="0"/>
              <a:t>Atoms of different elements can join to form molecules as well.</a:t>
            </a:r>
            <a:endParaRPr lang="en-IN" sz="1400" b="1" i="1" dirty="0"/>
          </a:p>
        </p:txBody>
      </p:sp>
      <p:pic>
        <p:nvPicPr>
          <p:cNvPr id="10" name="Picture 9"/>
          <p:cNvPicPr>
            <a:picLocks noChangeAspect="1"/>
          </p:cNvPicPr>
          <p:nvPr/>
        </p:nvPicPr>
        <p:blipFill>
          <a:blip r:embed="rId2"/>
          <a:stretch>
            <a:fillRect/>
          </a:stretch>
        </p:blipFill>
        <p:spPr>
          <a:xfrm>
            <a:off x="3814355" y="2390792"/>
            <a:ext cx="3757859" cy="4280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le 10"/>
          <p:cNvSpPr/>
          <p:nvPr/>
        </p:nvSpPr>
        <p:spPr>
          <a:xfrm>
            <a:off x="7760797" y="2336322"/>
            <a:ext cx="3733225" cy="2194560"/>
          </a:xfrm>
          <a:prstGeom prst="roundRect">
            <a:avLst>
              <a:gd name="adj" fmla="val 1114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u="sng" dirty="0"/>
          </a:p>
          <a:p>
            <a:pPr algn="ctr"/>
            <a:endParaRPr lang="en-US" sz="2000" b="1" u="sng" dirty="0"/>
          </a:p>
          <a:p>
            <a:pPr algn="ctr"/>
            <a:r>
              <a:rPr lang="en-US" sz="2000" b="1" u="sng" dirty="0"/>
              <a:t>MOLECULES OF COMPOUNDS:</a:t>
            </a:r>
          </a:p>
          <a:p>
            <a:pPr algn="ctr"/>
            <a:endParaRPr lang="en-US" sz="1600" dirty="0"/>
          </a:p>
          <a:p>
            <a:pPr marL="285750" indent="-285750" algn="ctr">
              <a:buFont typeface="Wingdings" panose="05000000000000000000" pitchFamily="2" charset="2"/>
              <a:buChar char="à"/>
            </a:pPr>
            <a:r>
              <a:rPr lang="en-US" sz="1600" dirty="0">
                <a:sym typeface="Wingdings" panose="05000000000000000000" pitchFamily="2" charset="2"/>
              </a:rPr>
              <a:t>Atoms of different elements join together to form molecules of compounds.</a:t>
            </a:r>
          </a:p>
          <a:p>
            <a:pPr marL="285750" indent="-285750" algn="ctr">
              <a:buFont typeface="Wingdings" panose="05000000000000000000" pitchFamily="2" charset="2"/>
              <a:buChar char="à"/>
            </a:pPr>
            <a:r>
              <a:rPr lang="en-US" sz="1600" dirty="0">
                <a:sym typeface="Wingdings" panose="05000000000000000000" pitchFamily="2" charset="2"/>
              </a:rPr>
              <a:t>The Atoms are joined in definite proportions.</a:t>
            </a:r>
          </a:p>
          <a:p>
            <a:pPr algn="ctr"/>
            <a:endParaRPr lang="en-US" sz="1600" dirty="0">
              <a:sym typeface="Wingdings" panose="05000000000000000000" pitchFamily="2" charset="2"/>
            </a:endParaRPr>
          </a:p>
        </p:txBody>
      </p:sp>
      <p:pic>
        <p:nvPicPr>
          <p:cNvPr id="12" name="Picture 11"/>
          <p:cNvPicPr>
            <a:picLocks noChangeAspect="1"/>
          </p:cNvPicPr>
          <p:nvPr/>
        </p:nvPicPr>
        <p:blipFill>
          <a:blip r:embed="rId3"/>
          <a:stretch>
            <a:fillRect/>
          </a:stretch>
        </p:blipFill>
        <p:spPr>
          <a:xfrm>
            <a:off x="7760796" y="4663439"/>
            <a:ext cx="3733225" cy="2090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p:cNvGrpSpPr/>
          <p:nvPr/>
        </p:nvGrpSpPr>
        <p:grpSpPr>
          <a:xfrm>
            <a:off x="11728046" y="4602"/>
            <a:ext cx="11747241" cy="6858000"/>
            <a:chOff x="11728046" y="4602"/>
            <a:chExt cx="11747241" cy="6858000"/>
          </a:xfrm>
        </p:grpSpPr>
        <p:grpSp>
          <p:nvGrpSpPr>
            <p:cNvPr id="13" name="Group 12"/>
            <p:cNvGrpSpPr/>
            <p:nvPr/>
          </p:nvGrpSpPr>
          <p:grpSpPr>
            <a:xfrm>
              <a:off x="12210749" y="4602"/>
              <a:ext cx="11264538" cy="6858000"/>
              <a:chOff x="927463" y="1"/>
              <a:chExt cx="11264538" cy="6858000"/>
            </a:xfrm>
          </p:grpSpPr>
          <p:sp>
            <p:nvSpPr>
              <p:cNvPr id="14" name="Rectangle 13"/>
              <p:cNvSpPr/>
              <p:nvPr/>
            </p:nvSpPr>
            <p:spPr>
              <a:xfrm>
                <a:off x="927463" y="1"/>
                <a:ext cx="11264538" cy="6858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N"/>
              </a:p>
            </p:txBody>
          </p:sp>
          <p:sp>
            <p:nvSpPr>
              <p:cNvPr id="15" name="Rounded Rectangle 14"/>
              <p:cNvSpPr/>
              <p:nvPr/>
            </p:nvSpPr>
            <p:spPr>
              <a:xfrm>
                <a:off x="1114696" y="156082"/>
                <a:ext cx="4284619" cy="4259164"/>
              </a:xfrm>
              <a:prstGeom prst="roundRect">
                <a:avLst/>
              </a:prstGeom>
              <a:solidFill>
                <a:schemeClr val="accent6">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600" b="1" u="sng" dirty="0"/>
                  <a:t>Ion:</a:t>
                </a:r>
              </a:p>
              <a:p>
                <a:pPr algn="ctr"/>
                <a:r>
                  <a:rPr lang="en-IN" sz="4400" b="1" dirty="0"/>
                  <a:t>Ions</a:t>
                </a:r>
                <a:r>
                  <a:rPr lang="en-IN" sz="2400" dirty="0"/>
                  <a:t> are elements with</a:t>
                </a:r>
              </a:p>
              <a:p>
                <a:pPr algn="ctr"/>
                <a:r>
                  <a:rPr lang="en-IN" sz="2400" dirty="0"/>
                  <a:t> charges (+ and – </a:t>
                </a:r>
                <a:r>
                  <a:rPr lang="en-IN" sz="2400" dirty="0" err="1"/>
                  <a:t>ve</a:t>
                </a:r>
                <a:r>
                  <a:rPr lang="en-IN" sz="2400" dirty="0"/>
                  <a:t> charges)</a:t>
                </a:r>
              </a:p>
              <a:p>
                <a:pPr marL="285750" indent="-285750" algn="ctr">
                  <a:buFont typeface="Wingdings" panose="05000000000000000000" pitchFamily="2" charset="2"/>
                  <a:buChar char="à"/>
                </a:pPr>
                <a:r>
                  <a:rPr lang="en-IN" dirty="0">
                    <a:sym typeface="Wingdings" panose="05000000000000000000" pitchFamily="2" charset="2"/>
                  </a:rPr>
                  <a:t>- </a:t>
                </a:r>
                <a:r>
                  <a:rPr lang="en-IN" dirty="0" err="1">
                    <a:sym typeface="Wingdings" panose="05000000000000000000" pitchFamily="2" charset="2"/>
                  </a:rPr>
                  <a:t>ve</a:t>
                </a:r>
                <a:r>
                  <a:rPr lang="en-IN" dirty="0">
                    <a:sym typeface="Wingdings" panose="05000000000000000000" pitchFamily="2" charset="2"/>
                  </a:rPr>
                  <a:t> charge is called ‘Anion’ and + </a:t>
                </a:r>
                <a:r>
                  <a:rPr lang="en-IN" dirty="0" err="1">
                    <a:sym typeface="Wingdings" panose="05000000000000000000" pitchFamily="2" charset="2"/>
                  </a:rPr>
                  <a:t>ve</a:t>
                </a:r>
                <a:r>
                  <a:rPr lang="en-IN" dirty="0">
                    <a:sym typeface="Wingdings" panose="05000000000000000000" pitchFamily="2" charset="2"/>
                  </a:rPr>
                  <a:t> charge is called ‘Cation’.</a:t>
                </a:r>
              </a:p>
              <a:p>
                <a:pPr marL="285750" indent="-285750" algn="ctr">
                  <a:buFont typeface="Wingdings" panose="05000000000000000000" pitchFamily="2" charset="2"/>
                  <a:buChar char="à"/>
                </a:pPr>
                <a:r>
                  <a:rPr lang="en-IN" dirty="0">
                    <a:sym typeface="Wingdings" panose="05000000000000000000" pitchFamily="2" charset="2"/>
                  </a:rPr>
                  <a:t>The ions may consist of a single atom or a group of atoms with the net charge on them.</a:t>
                </a:r>
              </a:p>
              <a:p>
                <a:pPr marL="285750" indent="-285750" algn="ctr">
                  <a:buFont typeface="Wingdings" panose="05000000000000000000" pitchFamily="2" charset="2"/>
                  <a:buChar char="à"/>
                </a:pPr>
                <a:r>
                  <a:rPr lang="en-IN" dirty="0">
                    <a:sym typeface="Wingdings" panose="05000000000000000000" pitchFamily="2" charset="2"/>
                  </a:rPr>
                  <a:t>A group of atoms carrying a charge is known as a polyatomic ion.</a:t>
                </a:r>
              </a:p>
              <a:p>
                <a:pPr marL="285750" indent="-285750" algn="ctr">
                  <a:buFont typeface="Wingdings" panose="05000000000000000000" pitchFamily="2" charset="2"/>
                  <a:buChar char="à"/>
                </a:pPr>
                <a:endParaRPr lang="en-IN" dirty="0"/>
              </a:p>
            </p:txBody>
          </p:sp>
          <p:pic>
            <p:nvPicPr>
              <p:cNvPr id="16" name="Picture 15"/>
              <p:cNvPicPr>
                <a:picLocks noChangeAspect="1"/>
              </p:cNvPicPr>
              <p:nvPr/>
            </p:nvPicPr>
            <p:blipFill rotWithShape="1">
              <a:blip r:embed="rId4"/>
              <a:srcRect b="4755"/>
              <a:stretch/>
            </p:blipFill>
            <p:spPr>
              <a:xfrm>
                <a:off x="1114695" y="4571327"/>
                <a:ext cx="4284620" cy="2181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rotWithShape="1">
              <a:blip r:embed="rId5"/>
              <a:srcRect t="5244" r="3211"/>
              <a:stretch/>
            </p:blipFill>
            <p:spPr>
              <a:xfrm>
                <a:off x="5586548" y="255127"/>
                <a:ext cx="6483535" cy="6497579"/>
              </a:xfrm>
              <a:prstGeom prst="rect">
                <a:avLst/>
              </a:prstGeom>
            </p:spPr>
          </p:pic>
        </p:grpSp>
        <p:sp>
          <p:nvSpPr>
            <p:cNvPr id="18" name="Rounded Rectangle 17"/>
            <p:cNvSpPr/>
            <p:nvPr/>
          </p:nvSpPr>
          <p:spPr>
            <a:xfrm>
              <a:off x="11728046" y="3146612"/>
              <a:ext cx="477401" cy="121023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3200" b="1" dirty="0"/>
                <a:t>ions</a:t>
              </a:r>
            </a:p>
          </p:txBody>
        </p:sp>
      </p:grpSp>
    </p:spTree>
    <p:extLst>
      <p:ext uri="{BB962C8B-B14F-4D97-AF65-F5344CB8AC3E}">
        <p14:creationId xmlns:p14="http://schemas.microsoft.com/office/powerpoint/2010/main" val="17527464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4167E-6 -4.44444E-6 L -0.92136 -0.00648 " pathEditMode="relative" rAng="0" ptsTypes="AA">
                                      <p:cBhvr>
                                        <p:cTn id="6" dur="2000" fill="hold"/>
                                        <p:tgtEl>
                                          <p:spTgt spid="19"/>
                                        </p:tgtEl>
                                        <p:attrNameLst>
                                          <p:attrName>ppt_x</p:attrName>
                                          <p:attrName>ppt_y</p:attrName>
                                        </p:attrNameLst>
                                      </p:cBhvr>
                                      <p:rCtr x="-46068"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7743630" y="1939879"/>
            <a:ext cx="4043420" cy="3802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 name="Group 3"/>
          <p:cNvGrpSpPr/>
          <p:nvPr/>
        </p:nvGrpSpPr>
        <p:grpSpPr>
          <a:xfrm>
            <a:off x="0" y="-2299"/>
            <a:ext cx="7929428" cy="1347350"/>
            <a:chOff x="1" y="10533"/>
            <a:chExt cx="6284640" cy="1645920"/>
          </a:xfrm>
          <a:solidFill>
            <a:srgbClr val="92D050"/>
          </a:solidFill>
        </p:grpSpPr>
        <p:sp>
          <p:nvSpPr>
            <p:cNvPr id="5" name="Rectangle 4"/>
            <p:cNvSpPr/>
            <p:nvPr/>
          </p:nvSpPr>
          <p:spPr>
            <a:xfrm>
              <a:off x="1" y="10533"/>
              <a:ext cx="6284640" cy="16459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6" name="Rectangle 5"/>
            <p:cNvSpPr/>
            <p:nvPr/>
          </p:nvSpPr>
          <p:spPr>
            <a:xfrm>
              <a:off x="816697" y="509092"/>
              <a:ext cx="5467944" cy="7143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rPr>
                <a:t>Writing Chemical Formulae:</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7" name="Sun 6"/>
            <p:cNvSpPr/>
            <p:nvPr/>
          </p:nvSpPr>
          <p:spPr>
            <a:xfrm>
              <a:off x="59164" y="188871"/>
              <a:ext cx="1007993" cy="1315938"/>
            </a:xfrm>
            <a:prstGeom prst="sun">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3200" b="1" dirty="0">
                  <a:ln w="0"/>
                  <a:solidFill>
                    <a:schemeClr val="tx1"/>
                  </a:solidFill>
                  <a:effectLst>
                    <a:outerShdw blurRad="38100" dist="19050" dir="2700000" algn="tl" rotWithShape="0">
                      <a:schemeClr val="dk1">
                        <a:alpha val="40000"/>
                      </a:schemeClr>
                    </a:outerShdw>
                  </a:effectLst>
                </a:rPr>
                <a:t>6</a:t>
              </a:r>
              <a:endParaRPr lang="en-IN" b="1" dirty="0">
                <a:ln w="0"/>
                <a:solidFill>
                  <a:schemeClr val="tx1"/>
                </a:solidFill>
                <a:effectLst>
                  <a:outerShdw blurRad="38100" dist="19050" dir="2700000" algn="tl" rotWithShape="0">
                    <a:schemeClr val="dk1">
                      <a:alpha val="40000"/>
                    </a:schemeClr>
                  </a:outerShdw>
                </a:effectLst>
              </a:endParaRPr>
            </a:p>
          </p:txBody>
        </p:sp>
      </p:grpSp>
      <p:graphicFrame>
        <p:nvGraphicFramePr>
          <p:cNvPr id="8" name="Table 7"/>
          <p:cNvGraphicFramePr>
            <a:graphicFrameLocks noGrp="1"/>
          </p:cNvGraphicFramePr>
          <p:nvPr>
            <p:extLst>
              <p:ext uri="{D42A27DB-BD31-4B8C-83A1-F6EECF244321}">
                <p14:modId xmlns:p14="http://schemas.microsoft.com/office/powerpoint/2010/main" val="1696611122"/>
              </p:ext>
            </p:extLst>
          </p:nvPr>
        </p:nvGraphicFramePr>
        <p:xfrm>
          <a:off x="74882" y="1660837"/>
          <a:ext cx="3530467" cy="4790501"/>
        </p:xfrm>
        <a:graphic>
          <a:graphicData uri="http://schemas.openxmlformats.org/drawingml/2006/table">
            <a:tbl>
              <a:tblPr firstRow="1" bandRow="1">
                <a:tableStyleId>{22838BEF-8BB2-4498-84A7-C5851F593DF1}</a:tableStyleId>
              </a:tblPr>
              <a:tblGrid>
                <a:gridCol w="3530467">
                  <a:extLst>
                    <a:ext uri="{9D8B030D-6E8A-4147-A177-3AD203B41FA5}">
                      <a16:colId xmlns:a16="http://schemas.microsoft.com/office/drawing/2014/main" val="2552789927"/>
                    </a:ext>
                  </a:extLst>
                </a:gridCol>
              </a:tblGrid>
              <a:tr h="675701">
                <a:tc>
                  <a:txBody>
                    <a:bodyPr/>
                    <a:lstStyle/>
                    <a:p>
                      <a:r>
                        <a:rPr lang="en-IN" dirty="0">
                          <a:sym typeface="Wingdings" panose="05000000000000000000" pitchFamily="2" charset="2"/>
                        </a:rPr>
                        <a:t> Chemical formulae of a compound are the symbolic representation</a:t>
                      </a:r>
                      <a:r>
                        <a:rPr lang="en-IN" baseline="0" dirty="0">
                          <a:sym typeface="Wingdings" panose="05000000000000000000" pitchFamily="2" charset="2"/>
                        </a:rPr>
                        <a:t> of its composition.</a:t>
                      </a:r>
                      <a:endParaRPr lang="en-IN" dirty="0">
                        <a:solidFill>
                          <a:schemeClr val="bg1"/>
                        </a:solidFill>
                      </a:endParaRPr>
                    </a:p>
                  </a:txBody>
                  <a:tcPr/>
                </a:tc>
                <a:extLst>
                  <a:ext uri="{0D108BD9-81ED-4DB2-BD59-A6C34878D82A}">
                    <a16:rowId xmlns:a16="http://schemas.microsoft.com/office/drawing/2014/main" val="808309699"/>
                  </a:ext>
                </a:extLst>
              </a:tr>
              <a:tr h="675701">
                <a:tc>
                  <a:txBody>
                    <a:bodyPr/>
                    <a:lstStyle/>
                    <a:p>
                      <a:r>
                        <a:rPr lang="en-IN" dirty="0">
                          <a:sym typeface="Wingdings" panose="05000000000000000000" pitchFamily="2" charset="2"/>
                        </a:rPr>
                        <a:t>Learning</a:t>
                      </a:r>
                      <a:r>
                        <a:rPr lang="en-IN" baseline="0" dirty="0">
                          <a:sym typeface="Wingdings" panose="05000000000000000000" pitchFamily="2" charset="2"/>
                        </a:rPr>
                        <a:t> the chemical symbols of various elements is a must.</a:t>
                      </a:r>
                      <a:endParaRPr lang="en-IN" baseline="0" dirty="0">
                        <a:solidFill>
                          <a:schemeClr val="bg1"/>
                        </a:solidFill>
                        <a:sym typeface="Wingdings" panose="05000000000000000000" pitchFamily="2" charset="2"/>
                      </a:endParaRPr>
                    </a:p>
                  </a:txBody>
                  <a:tcPr/>
                </a:tc>
                <a:extLst>
                  <a:ext uri="{0D108BD9-81ED-4DB2-BD59-A6C34878D82A}">
                    <a16:rowId xmlns:a16="http://schemas.microsoft.com/office/drawing/2014/main" val="2389805365"/>
                  </a:ext>
                </a:extLst>
              </a:tr>
              <a:tr h="675701">
                <a:tc>
                  <a:txBody>
                    <a:bodyPr/>
                    <a:lstStyle/>
                    <a:p>
                      <a:r>
                        <a:rPr lang="en-IN" dirty="0">
                          <a:sym typeface="Wingdings" panose="05000000000000000000" pitchFamily="2" charset="2"/>
                        </a:rPr>
                        <a:t> The</a:t>
                      </a:r>
                      <a:r>
                        <a:rPr lang="en-IN" baseline="0" dirty="0">
                          <a:sym typeface="Wingdings" panose="05000000000000000000" pitchFamily="2" charset="2"/>
                        </a:rPr>
                        <a:t> combining power (or capacity) of an element is known as ‘Valency’. It helps in finding out how the atoms of an element will combine with the atoms of another element to form a compound.</a:t>
                      </a:r>
                      <a:endParaRPr lang="en-IN" dirty="0">
                        <a:solidFill>
                          <a:schemeClr val="bg1"/>
                        </a:solidFill>
                      </a:endParaRPr>
                    </a:p>
                  </a:txBody>
                  <a:tcPr/>
                </a:tc>
                <a:extLst>
                  <a:ext uri="{0D108BD9-81ED-4DB2-BD59-A6C34878D82A}">
                    <a16:rowId xmlns:a16="http://schemas.microsoft.com/office/drawing/2014/main" val="2910021158"/>
                  </a:ext>
                </a:extLst>
              </a:tr>
              <a:tr h="675701">
                <a:tc>
                  <a:txBody>
                    <a:bodyPr/>
                    <a:lstStyle/>
                    <a:p>
                      <a:r>
                        <a:rPr lang="en-IN" dirty="0">
                          <a:sym typeface="Wingdings" panose="05000000000000000000" pitchFamily="2" charset="2"/>
                        </a:rPr>
                        <a:t> Valency</a:t>
                      </a:r>
                      <a:r>
                        <a:rPr lang="en-IN" baseline="0" dirty="0">
                          <a:sym typeface="Wingdings" panose="05000000000000000000" pitchFamily="2" charset="2"/>
                        </a:rPr>
                        <a:t> basically tells us how many of the other element is needed to fill the atomic shells of all the combining elements in a compound.</a:t>
                      </a:r>
                      <a:endParaRPr lang="en-IN" dirty="0">
                        <a:solidFill>
                          <a:schemeClr val="bg1"/>
                        </a:solidFill>
                      </a:endParaRPr>
                    </a:p>
                  </a:txBody>
                  <a:tcPr/>
                </a:tc>
                <a:extLst>
                  <a:ext uri="{0D108BD9-81ED-4DB2-BD59-A6C34878D82A}">
                    <a16:rowId xmlns:a16="http://schemas.microsoft.com/office/drawing/2014/main" val="958006678"/>
                  </a:ext>
                </a:extLst>
              </a:tr>
            </a:tbl>
          </a:graphicData>
        </a:graphic>
      </p:graphicFrame>
      <p:sp>
        <p:nvSpPr>
          <p:cNvPr id="9" name="Vertical Scroll 8"/>
          <p:cNvSpPr/>
          <p:nvPr/>
        </p:nvSpPr>
        <p:spPr>
          <a:xfrm>
            <a:off x="3422469" y="1660837"/>
            <a:ext cx="4376057" cy="4790501"/>
          </a:xfrm>
          <a:prstGeom prst="verticalScrol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latin typeface="Chiller" panose="04020404031007020602" pitchFamily="82" charset="0"/>
              </a:rPr>
              <a:t>      </a:t>
            </a:r>
            <a:r>
              <a:rPr lang="en-IN" sz="2800" b="1" u="sng" dirty="0">
                <a:solidFill>
                  <a:schemeClr val="tx1"/>
                </a:solidFill>
                <a:latin typeface="Chiller" panose="04020404031007020602" pitchFamily="82" charset="0"/>
              </a:rPr>
              <a:t>RULES FOR WRITING A CHEMICAL FORMULA:</a:t>
            </a:r>
          </a:p>
          <a:p>
            <a:pPr algn="ctr"/>
            <a:endParaRPr lang="en-IN" sz="1400" dirty="0">
              <a:solidFill>
                <a:schemeClr val="tx1"/>
              </a:solidFill>
              <a:latin typeface="Arial" panose="020B0604020202020204" pitchFamily="34" charset="0"/>
              <a:cs typeface="Arial" panose="020B0604020202020204" pitchFamily="34" charset="0"/>
            </a:endParaRPr>
          </a:p>
          <a:p>
            <a:pPr algn="ctr"/>
            <a:r>
              <a:rPr lang="en-IN" sz="1400" dirty="0">
                <a:solidFill>
                  <a:schemeClr val="tx1"/>
                </a:solidFill>
                <a:latin typeface="Arial" panose="020B0604020202020204" pitchFamily="34" charset="0"/>
                <a:cs typeface="Arial" panose="020B0604020202020204" pitchFamily="34" charset="0"/>
              </a:rPr>
              <a:t>1. The </a:t>
            </a:r>
            <a:r>
              <a:rPr lang="en-IN" sz="1400" dirty="0" err="1">
                <a:solidFill>
                  <a:schemeClr val="tx1"/>
                </a:solidFill>
                <a:latin typeface="Arial" panose="020B0604020202020204" pitchFamily="34" charset="0"/>
                <a:cs typeface="Arial" panose="020B0604020202020204" pitchFamily="34" charset="0"/>
              </a:rPr>
              <a:t>Valencies</a:t>
            </a:r>
            <a:r>
              <a:rPr lang="en-IN" sz="1400" dirty="0">
                <a:solidFill>
                  <a:schemeClr val="tx1"/>
                </a:solidFill>
                <a:latin typeface="Arial" panose="020B0604020202020204" pitchFamily="34" charset="0"/>
                <a:cs typeface="Arial" panose="020B0604020202020204" pitchFamily="34" charset="0"/>
              </a:rPr>
              <a:t> or charges on the ion must balance.</a:t>
            </a:r>
          </a:p>
          <a:p>
            <a:pPr algn="ctr"/>
            <a:r>
              <a:rPr lang="en-IN" sz="1400" dirty="0">
                <a:solidFill>
                  <a:schemeClr val="tx1"/>
                </a:solidFill>
                <a:latin typeface="Arial" panose="020B0604020202020204" pitchFamily="34" charset="0"/>
                <a:cs typeface="Arial" panose="020B0604020202020204" pitchFamily="34" charset="0"/>
              </a:rPr>
              <a:t>2. In compounds with both metal and non-metal, Name of metal comes first.</a:t>
            </a:r>
          </a:p>
          <a:p>
            <a:pPr algn="ctr"/>
            <a:r>
              <a:rPr lang="en-IN" sz="1400" b="1" dirty="0">
                <a:solidFill>
                  <a:schemeClr val="accent2">
                    <a:lumMod val="50000"/>
                  </a:schemeClr>
                </a:solidFill>
                <a:latin typeface="Arial" panose="020B0604020202020204" pitchFamily="34" charset="0"/>
                <a:cs typeface="Arial" panose="020B0604020202020204" pitchFamily="34" charset="0"/>
              </a:rPr>
              <a:t>Ex: </a:t>
            </a:r>
            <a:r>
              <a:rPr lang="en-IN" sz="1400" b="1" dirty="0" err="1">
                <a:solidFill>
                  <a:schemeClr val="accent2">
                    <a:lumMod val="50000"/>
                  </a:schemeClr>
                </a:solidFill>
                <a:latin typeface="Arial" panose="020B0604020202020204" pitchFamily="34" charset="0"/>
                <a:cs typeface="Arial" panose="020B0604020202020204" pitchFamily="34" charset="0"/>
              </a:rPr>
              <a:t>NaCl</a:t>
            </a:r>
            <a:r>
              <a:rPr lang="en-IN" sz="1400" b="1" dirty="0">
                <a:solidFill>
                  <a:schemeClr val="accent2">
                    <a:lumMod val="50000"/>
                  </a:schemeClr>
                </a:solidFill>
                <a:latin typeface="Arial" panose="020B0604020202020204" pitchFamily="34" charset="0"/>
                <a:cs typeface="Arial" panose="020B0604020202020204" pitchFamily="34" charset="0"/>
              </a:rPr>
              <a:t> (Sodium Chloride)</a:t>
            </a:r>
            <a:endParaRPr lang="en-IN" sz="1400" dirty="0">
              <a:solidFill>
                <a:schemeClr val="accent2">
                  <a:lumMod val="50000"/>
                </a:schemeClr>
              </a:solidFill>
              <a:latin typeface="Arial" panose="020B0604020202020204" pitchFamily="34" charset="0"/>
              <a:cs typeface="Arial" panose="020B0604020202020204" pitchFamily="34" charset="0"/>
            </a:endParaRPr>
          </a:p>
          <a:p>
            <a:pPr algn="ctr"/>
            <a:r>
              <a:rPr lang="en-IN" sz="1400" dirty="0">
                <a:solidFill>
                  <a:schemeClr val="tx1"/>
                </a:solidFill>
                <a:latin typeface="Arial" panose="020B0604020202020204" pitchFamily="34" charset="0"/>
                <a:cs typeface="Arial" panose="020B0604020202020204" pitchFamily="34" charset="0"/>
              </a:rPr>
              <a:t>3. In compounds with polyatomic ions, the number of ions is indicated by enclosing the formula of ion in a bracket and writing the number of ions outside the bracket.</a:t>
            </a:r>
          </a:p>
          <a:p>
            <a:r>
              <a:rPr lang="en-IN" sz="1400" dirty="0">
                <a:solidFill>
                  <a:schemeClr val="tx1"/>
                </a:solidFill>
                <a:latin typeface="Arial" panose="020B0604020202020204" pitchFamily="34" charset="0"/>
                <a:cs typeface="Arial" panose="020B0604020202020204" pitchFamily="34" charset="0"/>
              </a:rPr>
              <a:t>	</a:t>
            </a:r>
            <a:r>
              <a:rPr lang="en-IN" sz="1400" b="1" dirty="0">
                <a:solidFill>
                  <a:schemeClr val="accent2">
                    <a:lumMod val="50000"/>
                  </a:schemeClr>
                </a:solidFill>
                <a:latin typeface="Arial" panose="020B0604020202020204" pitchFamily="34" charset="0"/>
                <a:cs typeface="Arial" panose="020B0604020202020204" pitchFamily="34" charset="0"/>
              </a:rPr>
              <a:t>Ex: </a:t>
            </a:r>
            <a:r>
              <a:rPr lang="en-IN" b="1" dirty="0">
                <a:solidFill>
                  <a:schemeClr val="accent2">
                    <a:lumMod val="50000"/>
                  </a:schemeClr>
                </a:solidFill>
              </a:rPr>
              <a:t>Mg(OH)</a:t>
            </a:r>
            <a:r>
              <a:rPr lang="en-IN" b="1" baseline="-25000" dirty="0">
                <a:solidFill>
                  <a:schemeClr val="accent2">
                    <a:lumMod val="50000"/>
                  </a:schemeClr>
                </a:solidFill>
              </a:rPr>
              <a:t>2</a:t>
            </a:r>
            <a:r>
              <a:rPr lang="en-IN" b="1" dirty="0">
                <a:solidFill>
                  <a:schemeClr val="accent2">
                    <a:lumMod val="50000"/>
                  </a:schemeClr>
                </a:solidFill>
              </a:rPr>
              <a:t> </a:t>
            </a:r>
          </a:p>
          <a:p>
            <a:pPr algn="ctr"/>
            <a:r>
              <a:rPr lang="en-IN" sz="1600" dirty="0">
                <a:solidFill>
                  <a:schemeClr val="tx1"/>
                </a:solidFill>
              </a:rPr>
              <a:t>4. If the </a:t>
            </a:r>
            <a:r>
              <a:rPr lang="en-IN" sz="1600" dirty="0" err="1">
                <a:solidFill>
                  <a:schemeClr val="tx1"/>
                </a:solidFill>
              </a:rPr>
              <a:t>the</a:t>
            </a:r>
            <a:r>
              <a:rPr lang="en-IN" sz="1600" dirty="0">
                <a:solidFill>
                  <a:schemeClr val="tx1"/>
                </a:solidFill>
              </a:rPr>
              <a:t> number for polyatomic ion is one, the bracket is not required. </a:t>
            </a:r>
          </a:p>
          <a:p>
            <a:r>
              <a:rPr lang="en-IN" b="1" dirty="0">
                <a:solidFill>
                  <a:schemeClr val="tx1"/>
                </a:solidFill>
              </a:rPr>
              <a:t>	</a:t>
            </a:r>
            <a:r>
              <a:rPr lang="en-IN" b="1" dirty="0">
                <a:solidFill>
                  <a:schemeClr val="accent2">
                    <a:lumMod val="50000"/>
                  </a:schemeClr>
                </a:solidFill>
              </a:rPr>
              <a:t>Ex: </a:t>
            </a:r>
            <a:r>
              <a:rPr lang="en-IN" b="1" dirty="0" err="1">
                <a:solidFill>
                  <a:schemeClr val="accent2">
                    <a:lumMod val="50000"/>
                  </a:schemeClr>
                </a:solidFill>
              </a:rPr>
              <a:t>NaOH</a:t>
            </a:r>
            <a:endParaRPr lang="en-IN" b="1" dirty="0">
              <a:solidFill>
                <a:schemeClr val="accent2">
                  <a:lumMod val="50000"/>
                </a:schemeClr>
              </a:solidFill>
            </a:endParaRPr>
          </a:p>
          <a:p>
            <a:pPr algn="ctr"/>
            <a:endParaRPr lang="en-IN" sz="1400"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10414000" y="-2299"/>
            <a:ext cx="11457139" cy="6860299"/>
            <a:chOff x="10414000" y="-2299"/>
            <a:chExt cx="11457139" cy="6860299"/>
          </a:xfrm>
        </p:grpSpPr>
        <p:grpSp>
          <p:nvGrpSpPr>
            <p:cNvPr id="12" name="Group 11"/>
            <p:cNvGrpSpPr/>
            <p:nvPr/>
          </p:nvGrpSpPr>
          <p:grpSpPr>
            <a:xfrm>
              <a:off x="10414000" y="-2299"/>
              <a:ext cx="11457139" cy="6858000"/>
              <a:chOff x="10414000" y="-2299"/>
              <a:chExt cx="11457139" cy="6858000"/>
            </a:xfrm>
          </p:grpSpPr>
          <p:pic>
            <p:nvPicPr>
              <p:cNvPr id="10" name="Picture 9"/>
              <p:cNvPicPr>
                <a:picLocks noChangeAspect="1"/>
              </p:cNvPicPr>
              <p:nvPr/>
            </p:nvPicPr>
            <p:blipFill>
              <a:blip r:embed="rId3"/>
              <a:stretch>
                <a:fillRect/>
              </a:stretch>
            </p:blipFill>
            <p:spPr>
              <a:xfrm>
                <a:off x="12192000" y="-2299"/>
                <a:ext cx="9679139" cy="6858000"/>
              </a:xfrm>
              <a:prstGeom prst="rect">
                <a:avLst/>
              </a:prstGeom>
            </p:spPr>
          </p:pic>
          <p:sp>
            <p:nvSpPr>
              <p:cNvPr id="11" name="Left Arrow 10"/>
              <p:cNvSpPr/>
              <p:nvPr/>
            </p:nvSpPr>
            <p:spPr>
              <a:xfrm>
                <a:off x="10414000" y="-1"/>
                <a:ext cx="1778000" cy="1660838"/>
              </a:xfrm>
              <a:prstGeom prst="leftArrow">
                <a:avLst>
                  <a:gd name="adj1" fmla="val 67979"/>
                  <a:gd name="adj2"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dirty="0"/>
                  <a:t>Some examples of simple and polyatomic ions</a:t>
                </a:r>
              </a:p>
            </p:txBody>
          </p:sp>
        </p:grpSp>
        <p:sp>
          <p:nvSpPr>
            <p:cNvPr id="22" name="Rectangle 21"/>
            <p:cNvSpPr/>
            <p:nvPr/>
          </p:nvSpPr>
          <p:spPr>
            <a:xfrm>
              <a:off x="16849165" y="6602506"/>
              <a:ext cx="4881282" cy="25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1" name="Group 20"/>
          <p:cNvGrpSpPr/>
          <p:nvPr/>
        </p:nvGrpSpPr>
        <p:grpSpPr>
          <a:xfrm>
            <a:off x="1219200" y="5926807"/>
            <a:ext cx="10972800" cy="6851152"/>
            <a:chOff x="1219200" y="5780494"/>
            <a:chExt cx="10972800" cy="7938759"/>
          </a:xfrm>
        </p:grpSpPr>
        <p:grpSp>
          <p:nvGrpSpPr>
            <p:cNvPr id="13" name="Group 12"/>
            <p:cNvGrpSpPr/>
            <p:nvPr/>
          </p:nvGrpSpPr>
          <p:grpSpPr>
            <a:xfrm>
              <a:off x="1219200" y="6861253"/>
              <a:ext cx="10972800" cy="6858000"/>
              <a:chOff x="0" y="0"/>
              <a:chExt cx="10972800" cy="6858000"/>
            </a:xfrm>
          </p:grpSpPr>
          <p:grpSp>
            <p:nvGrpSpPr>
              <p:cNvPr id="14" name="Group 13"/>
              <p:cNvGrpSpPr/>
              <p:nvPr/>
            </p:nvGrpSpPr>
            <p:grpSpPr>
              <a:xfrm>
                <a:off x="0" y="0"/>
                <a:ext cx="10972800" cy="6858000"/>
                <a:chOff x="0" y="0"/>
                <a:chExt cx="10972800" cy="6858000"/>
              </a:xfrm>
              <a:solidFill>
                <a:schemeClr val="tx2">
                  <a:lumMod val="40000"/>
                  <a:lumOff val="60000"/>
                </a:schemeClr>
              </a:solidFill>
            </p:grpSpPr>
            <p:grpSp>
              <p:nvGrpSpPr>
                <p:cNvPr id="16" name="Group 15"/>
                <p:cNvGrpSpPr/>
                <p:nvPr/>
              </p:nvGrpSpPr>
              <p:grpSpPr>
                <a:xfrm>
                  <a:off x="0" y="0"/>
                  <a:ext cx="10972800" cy="6858000"/>
                  <a:chOff x="0" y="0"/>
                  <a:chExt cx="10972800" cy="6858000"/>
                </a:xfrm>
                <a:grpFill/>
              </p:grpSpPr>
              <p:sp>
                <p:nvSpPr>
                  <p:cNvPr id="18" name="Rectangle 17"/>
                  <p:cNvSpPr/>
                  <p:nvPr/>
                </p:nvSpPr>
                <p:spPr>
                  <a:xfrm>
                    <a:off x="0" y="0"/>
                    <a:ext cx="10972800" cy="6858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p:cNvPicPr>
                    <a:picLocks noChangeAspect="1"/>
                  </p:cNvPicPr>
                  <p:nvPr/>
                </p:nvPicPr>
                <p:blipFill>
                  <a:blip r:embed="rId4"/>
                  <a:stretch>
                    <a:fillRect/>
                  </a:stretch>
                </p:blipFill>
                <p:spPr>
                  <a:xfrm>
                    <a:off x="365761" y="348632"/>
                    <a:ext cx="4546752" cy="4477711"/>
                  </a:xfrm>
                  <a:prstGeom prst="rect">
                    <a:avLst/>
                  </a:prstGeom>
                  <a:grpFill/>
                </p:spPr>
              </p:pic>
            </p:grpSp>
            <p:pic>
              <p:nvPicPr>
                <p:cNvPr id="17" name="Picture 16"/>
                <p:cNvPicPr>
                  <a:picLocks noChangeAspect="1"/>
                </p:cNvPicPr>
                <p:nvPr/>
              </p:nvPicPr>
              <p:blipFill>
                <a:blip r:embed="rId5"/>
                <a:stretch>
                  <a:fillRect/>
                </a:stretch>
              </p:blipFill>
              <p:spPr>
                <a:xfrm>
                  <a:off x="5486399" y="348632"/>
                  <a:ext cx="5081451" cy="5921540"/>
                </a:xfrm>
                <a:prstGeom prst="rect">
                  <a:avLst/>
                </a:prstGeom>
                <a:grpFill/>
              </p:spPr>
            </p:pic>
          </p:grpSp>
          <p:sp>
            <p:nvSpPr>
              <p:cNvPr id="15" name="Down Ribbon 14"/>
              <p:cNvSpPr/>
              <p:nvPr/>
            </p:nvSpPr>
            <p:spPr>
              <a:xfrm>
                <a:off x="127248" y="5094514"/>
                <a:ext cx="5137084" cy="1449977"/>
              </a:xfrm>
              <a:prstGeom prst="ribbon">
                <a:avLst>
                  <a:gd name="adj1" fmla="val 11294"/>
                  <a:gd name="adj2" fmla="val 7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*Check page 38 – 39 in NCERT Science book.</a:t>
                </a:r>
              </a:p>
              <a:p>
                <a:pPr algn="ctr"/>
                <a:r>
                  <a:rPr lang="en-IN" dirty="0"/>
                  <a:t>Practice each example given in here and in the book.</a:t>
                </a:r>
              </a:p>
            </p:txBody>
          </p:sp>
        </p:grpSp>
        <p:sp>
          <p:nvSpPr>
            <p:cNvPr id="20" name="Up Arrow 19"/>
            <p:cNvSpPr/>
            <p:nvPr/>
          </p:nvSpPr>
          <p:spPr>
            <a:xfrm>
              <a:off x="10257113" y="5780494"/>
              <a:ext cx="1778000" cy="1079018"/>
            </a:xfrm>
            <a:prstGeom prst="upArrow">
              <a:avLst>
                <a:gd name="adj1" fmla="val 63614"/>
                <a:gd name="adj2" fmla="val 48754"/>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1400" b="1" dirty="0">
                  <a:ln w="0"/>
                  <a:solidFill>
                    <a:schemeClr val="tx1"/>
                  </a:solidFill>
                  <a:effectLst>
                    <a:outerShdw blurRad="38100" dist="19050" dir="2700000" algn="tl" rotWithShape="0">
                      <a:schemeClr val="dk1">
                        <a:alpha val="40000"/>
                      </a:schemeClr>
                    </a:outerShdw>
                  </a:effectLst>
                </a:rPr>
                <a:t>Formulae of Simple Compounds:</a:t>
              </a:r>
            </a:p>
          </p:txBody>
        </p:sp>
      </p:grpSp>
    </p:spTree>
    <p:extLst>
      <p:ext uri="{BB962C8B-B14F-4D97-AF65-F5344CB8AC3E}">
        <p14:creationId xmlns:p14="http://schemas.microsoft.com/office/powerpoint/2010/main" val="5628136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1.48148E-6 L -0.79219 0.00417 " pathEditMode="relative" rAng="0" ptsTypes="AA">
                                      <p:cBhvr>
                                        <p:cTn id="6" dur="2000" fill="hold"/>
                                        <p:tgtEl>
                                          <p:spTgt spid="23"/>
                                        </p:tgtEl>
                                        <p:attrNameLst>
                                          <p:attrName>ppt_x</p:attrName>
                                          <p:attrName>ppt_y</p:attrName>
                                        </p:attrNameLst>
                                      </p:cBhvr>
                                      <p:rCtr x="-39609" y="208"/>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2.59259E-6 L 0 -0.86482 " pathEditMode="relative" rAng="0" ptsTypes="AA">
                                      <p:cBhvr>
                                        <p:cTn id="10" dur="2000" fill="hold"/>
                                        <p:tgtEl>
                                          <p:spTgt spid="21"/>
                                        </p:tgtEl>
                                        <p:attrNameLst>
                                          <p:attrName>ppt_x</p:attrName>
                                          <p:attrName>ppt_y</p:attrName>
                                        </p:attrNameLst>
                                      </p:cBhvr>
                                      <p:rCtr x="0" y="-4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2299"/>
            <a:ext cx="7929428" cy="1347350"/>
            <a:chOff x="1" y="10533"/>
            <a:chExt cx="6284640" cy="1645920"/>
          </a:xfrm>
          <a:solidFill>
            <a:schemeClr val="accent2">
              <a:lumMod val="50000"/>
            </a:schemeClr>
          </a:solidFill>
        </p:grpSpPr>
        <p:sp>
          <p:nvSpPr>
            <p:cNvPr id="3" name="Rectangle 2"/>
            <p:cNvSpPr/>
            <p:nvPr/>
          </p:nvSpPr>
          <p:spPr>
            <a:xfrm>
              <a:off x="1" y="10533"/>
              <a:ext cx="6284640" cy="1645920"/>
            </a:xfrm>
            <a:prstGeom prst="rect">
              <a:avLst/>
            </a:prstGeom>
            <a:grp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4" name="Rectangle 3"/>
            <p:cNvSpPr/>
            <p:nvPr/>
          </p:nvSpPr>
          <p:spPr>
            <a:xfrm>
              <a:off x="1067157" y="225476"/>
              <a:ext cx="4991478" cy="1315927"/>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rPr>
                <a:t>Molecular mass and formula unit mass</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5" name="Sun 4"/>
            <p:cNvSpPr/>
            <p:nvPr/>
          </p:nvSpPr>
          <p:spPr>
            <a:xfrm>
              <a:off x="59164" y="188871"/>
              <a:ext cx="1007993" cy="1315938"/>
            </a:xfrm>
            <a:prstGeom prst="sun">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3200" b="1" dirty="0">
                  <a:ln w="0"/>
                  <a:solidFill>
                    <a:schemeClr val="tx1"/>
                  </a:solidFill>
                  <a:effectLst>
                    <a:outerShdw blurRad="38100" dist="19050" dir="2700000" algn="tl" rotWithShape="0">
                      <a:schemeClr val="dk1">
                        <a:alpha val="40000"/>
                      </a:schemeClr>
                    </a:outerShdw>
                  </a:effectLst>
                </a:rPr>
                <a:t>7</a:t>
              </a:r>
              <a:endParaRPr lang="en-IN" b="1" dirty="0">
                <a:ln w="0"/>
                <a:solidFill>
                  <a:schemeClr val="tx1"/>
                </a:solidFill>
                <a:effectLst>
                  <a:outerShdw blurRad="38100" dist="19050" dir="2700000" algn="tl" rotWithShape="0">
                    <a:schemeClr val="dk1">
                      <a:alpha val="40000"/>
                    </a:schemeClr>
                  </a:outerShdw>
                </a:effectLst>
              </a:endParaRPr>
            </a:p>
          </p:txBody>
        </p:sp>
      </p:grpSp>
      <p:sp>
        <p:nvSpPr>
          <p:cNvPr id="7" name="Snip Same Side Corner Rectangle 6"/>
          <p:cNvSpPr/>
          <p:nvPr/>
        </p:nvSpPr>
        <p:spPr>
          <a:xfrm rot="5400000">
            <a:off x="-685801" y="2174967"/>
            <a:ext cx="4950823" cy="3579222"/>
          </a:xfrm>
          <a:prstGeom prst="snip2SameRect">
            <a:avLst/>
          </a:prstGeom>
          <a:solidFill>
            <a:schemeClr val="accent2">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4000" b="1" dirty="0"/>
              <a:t>*</a:t>
            </a:r>
            <a:r>
              <a:rPr lang="en-IN" b="1" dirty="0"/>
              <a:t>Both are calculated in the same manner.</a:t>
            </a:r>
          </a:p>
          <a:p>
            <a:pPr marL="285750" indent="-285750" algn="ctr">
              <a:buFont typeface="Wingdings" panose="05000000000000000000" pitchFamily="2" charset="2"/>
              <a:buChar char="à"/>
            </a:pPr>
            <a:r>
              <a:rPr lang="en-IN" b="1" dirty="0">
                <a:sym typeface="Wingdings" panose="05000000000000000000" pitchFamily="2" charset="2"/>
              </a:rPr>
              <a:t>The molecular mass of a substance is the sum of the atomic masses of all the atoms in a molecule of the substance.</a:t>
            </a:r>
          </a:p>
          <a:p>
            <a:pPr algn="ctr"/>
            <a:r>
              <a:rPr lang="en-IN" b="1" dirty="0">
                <a:sym typeface="Wingdings" panose="05000000000000000000" pitchFamily="2" charset="2"/>
              </a:rPr>
              <a:t>*Ex: The population of a country is calculated by considering every citizen. Similarly in molecular mass, the mass of each atom will be added.</a:t>
            </a:r>
          </a:p>
          <a:p>
            <a:pPr algn="ctr"/>
            <a:r>
              <a:rPr lang="en-IN" b="1" dirty="0">
                <a:sym typeface="Wingdings" panose="05000000000000000000" pitchFamily="2" charset="2"/>
              </a:rPr>
              <a:t> Formula unit mass of a substance is a sum of the atomic masses of all atoms in a formula unit of a compound.</a:t>
            </a:r>
            <a:endParaRPr lang="en-IN" sz="4000" b="1" dirty="0"/>
          </a:p>
        </p:txBody>
      </p:sp>
      <p:grpSp>
        <p:nvGrpSpPr>
          <p:cNvPr id="13" name="Group 12"/>
          <p:cNvGrpSpPr/>
          <p:nvPr/>
        </p:nvGrpSpPr>
        <p:grpSpPr>
          <a:xfrm>
            <a:off x="3711367" y="2095413"/>
            <a:ext cx="8048234" cy="3738329"/>
            <a:chOff x="3605350" y="2074644"/>
            <a:chExt cx="8048234" cy="3738329"/>
          </a:xfrm>
          <a:effectLst>
            <a:glow rad="228600">
              <a:schemeClr val="accent2">
                <a:satMod val="175000"/>
                <a:alpha val="40000"/>
              </a:schemeClr>
            </a:glow>
          </a:effectLst>
        </p:grpSpPr>
        <p:pic>
          <p:nvPicPr>
            <p:cNvPr id="8" name="Picture 7"/>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618412" y="2383958"/>
              <a:ext cx="3862318" cy="3429015"/>
            </a:xfrm>
            <a:prstGeom prst="rect">
              <a:avLst/>
            </a:prstGeom>
            <a:ln w="38100">
              <a:solidFill>
                <a:schemeClr val="tx1"/>
              </a:solidFill>
            </a:ln>
          </p:spPr>
        </p:pic>
        <p:pic>
          <p:nvPicPr>
            <p:cNvPr id="9" name="Picture 8"/>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7612875" y="2397021"/>
              <a:ext cx="4040708" cy="3415952"/>
            </a:xfrm>
            <a:prstGeom prst="rect">
              <a:avLst/>
            </a:prstGeom>
            <a:ln w="38100">
              <a:solidFill>
                <a:schemeClr val="tx1"/>
              </a:solidFill>
            </a:ln>
          </p:spPr>
        </p:pic>
        <p:sp>
          <p:nvSpPr>
            <p:cNvPr id="10" name="Rectangle 9"/>
            <p:cNvSpPr/>
            <p:nvPr/>
          </p:nvSpPr>
          <p:spPr>
            <a:xfrm>
              <a:off x="7612875" y="2074644"/>
              <a:ext cx="4040709" cy="3093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n w="0"/>
                  <a:solidFill>
                    <a:schemeClr val="accent1"/>
                  </a:solidFill>
                  <a:effectLst>
                    <a:outerShdw blurRad="38100" dist="25400" dir="5400000" algn="ctr" rotWithShape="0">
                      <a:srgbClr val="6E747A">
                        <a:alpha val="43000"/>
                      </a:srgbClr>
                    </a:outerShdw>
                  </a:effectLst>
                </a:rPr>
                <a:t>The formula unit mass of </a:t>
              </a:r>
              <a:r>
                <a:rPr lang="en-IN" sz="2400" b="1" dirty="0" err="1">
                  <a:ln w="0"/>
                  <a:solidFill>
                    <a:schemeClr val="tx1"/>
                  </a:solidFill>
                  <a:effectLst>
                    <a:outerShdw blurRad="38100" dist="19050" dir="2700000" algn="tl" rotWithShape="0">
                      <a:schemeClr val="dk1">
                        <a:alpha val="40000"/>
                      </a:schemeClr>
                    </a:outerShdw>
                  </a:effectLst>
                </a:rPr>
                <a:t>NaCl</a:t>
              </a:r>
              <a:endParaRPr lang="en-IN" b="1" dirty="0">
                <a:ln w="22225">
                  <a:solidFill>
                    <a:schemeClr val="accent2"/>
                  </a:solidFill>
                  <a:prstDash val="solid"/>
                </a:ln>
                <a:solidFill>
                  <a:schemeClr val="accent2">
                    <a:lumMod val="40000"/>
                    <a:lumOff val="60000"/>
                  </a:schemeClr>
                </a:solidFill>
              </a:endParaRPr>
            </a:p>
          </p:txBody>
        </p:sp>
        <p:sp>
          <p:nvSpPr>
            <p:cNvPr id="12" name="Rectangle 11"/>
            <p:cNvSpPr/>
            <p:nvPr/>
          </p:nvSpPr>
          <p:spPr>
            <a:xfrm>
              <a:off x="3605350" y="2074644"/>
              <a:ext cx="3875380" cy="3093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n w="0"/>
                  <a:solidFill>
                    <a:srgbClr val="FF0000"/>
                  </a:solidFill>
                  <a:effectLst>
                    <a:outerShdw blurRad="38100" dist="25400" dir="5400000" algn="ctr" rotWithShape="0">
                      <a:srgbClr val="6E747A">
                        <a:alpha val="43000"/>
                      </a:srgbClr>
                    </a:outerShdw>
                  </a:effectLst>
                </a:rPr>
                <a:t>The Molecular mass </a:t>
              </a:r>
              <a:endParaRPr lang="en-IN" sz="2000" b="1" dirty="0">
                <a:ln w="22225">
                  <a:solidFill>
                    <a:schemeClr val="accent2"/>
                  </a:solidFill>
                  <a:prstDash val="solid"/>
                </a:ln>
                <a:solidFill>
                  <a:srgbClr val="FF0000"/>
                </a:solidFill>
              </a:endParaRPr>
            </a:p>
          </p:txBody>
        </p:sp>
      </p:grpSp>
    </p:spTree>
    <p:extLst>
      <p:ext uri="{BB962C8B-B14F-4D97-AF65-F5344CB8AC3E}">
        <p14:creationId xmlns:p14="http://schemas.microsoft.com/office/powerpoint/2010/main" val="19676478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8541</TotalTime>
  <Words>1728</Words>
  <Application>Microsoft Office PowerPoint</Application>
  <PresentationFormat>Widescreen</PresentationFormat>
  <Paragraphs>164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Bahnschrift SemiBold Condensed</vt:lpstr>
      <vt:lpstr>Bodoni MT Black</vt:lpstr>
      <vt:lpstr>Calibri</vt:lpstr>
      <vt:lpstr>Calibri Light</vt:lpstr>
      <vt:lpstr>Chiller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Tenzin Kalden</cp:lastModifiedBy>
  <cp:revision>67</cp:revision>
  <dcterms:created xsi:type="dcterms:W3CDTF">2020-04-01T17:08:04Z</dcterms:created>
  <dcterms:modified xsi:type="dcterms:W3CDTF">2026-01-08T16:19:59Z</dcterms:modified>
</cp:coreProperties>
</file>