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6" r:id="rId3"/>
    <p:sldId id="263" r:id="rId4"/>
    <p:sldId id="268" r:id="rId5"/>
    <p:sldId id="272" r:id="rId6"/>
    <p:sldId id="267" r:id="rId7"/>
    <p:sldId id="261" r:id="rId8"/>
    <p:sldId id="273" r:id="rId9"/>
    <p:sldId id="274" r:id="rId10"/>
    <p:sldId id="275" r:id="rId11"/>
    <p:sldId id="276" r:id="rId12"/>
    <p:sldId id="277" r:id="rId13"/>
    <p:sldId id="278" r:id="rId14"/>
    <p:sldId id="256" r:id="rId15"/>
    <p:sldId id="270" r:id="rId16"/>
    <p:sldId id="257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Quiz" id="{70854209-F6B9-47DB-9F55-13BE348E2356}">
          <p14:sldIdLst>
            <p14:sldId id="259"/>
            <p14:sldId id="266"/>
            <p14:sldId id="263"/>
            <p14:sldId id="268"/>
            <p14:sldId id="272"/>
            <p14:sldId id="267"/>
            <p14:sldId id="261"/>
            <p14:sldId id="273"/>
            <p14:sldId id="274"/>
            <p14:sldId id="275"/>
            <p14:sldId id="276"/>
            <p14:sldId id="277"/>
            <p14:sldId id="278"/>
          </p14:sldIdLst>
        </p14:section>
        <p14:section name="Answers" id="{E901C8B2-6BA8-4BB6-8F33-A056395A50B6}">
          <p14:sldIdLst>
            <p14:sldId id="256"/>
            <p14:sldId id="270"/>
            <p14:sldId id="257"/>
            <p14:sldId id="27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CE527-7FCB-DABA-0F87-75C359A584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5834FB-A87B-3DCE-A5FA-193FDBD68B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86CB6-0362-9D75-7AEC-037F96DB86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AA56B-2234-7891-38F8-BDB4899E1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C8E5A-930B-4240-3945-B2BA92059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23198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6A854-B78D-3988-98E3-52A9FBBF3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320149-2668-958D-F747-7895EEFDC3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89C9-558C-FE45-D741-54FDD115E9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D24295-2C0C-2500-E41D-D8683D311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78EC8F-1EA4-5447-029F-C92D5ED46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503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9C1702E-3DF4-D29A-46CC-D82DC169CBF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44C448-504E-2847-59E7-B0523F558F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E44395-AE7D-1AD2-9DB7-121E13A4C3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136F28-7233-15CB-3240-887BE1B3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5B7718-49CC-A72D-C75C-B59406AFC5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52158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AD208-7593-D2A5-D3F1-1E24BCF0D3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D71FAF-BC26-5069-1592-35496219CB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007199-D7C3-EAE8-913A-705C1A591F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76F0AC-2F55-F133-67B8-830D3DD58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4082E0-7306-7E7C-AF1E-10A45D26EE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8626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E8075-D2CD-94A8-5215-314FFF6A2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5A0415-86EF-3243-65B4-EDC31886BB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CAF54A-DFD7-C92F-90D9-70D2C75259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6F137-DD48-1A45-F424-7EE1BBA79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D34D2-474B-CBB1-27B1-DD8949377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28323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DFA031-21E6-6A7C-4072-70AB3C9CF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5C86B-F7C1-0168-E28B-1F61C76819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E48C0F-CDE0-8CB2-52AE-D2D2A7235F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658A153-8482-5E5B-E260-211448EE5B8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FF2744-5EEA-9BC3-0799-53FFA0097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FDCF04-45B6-7659-770F-9A124C07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307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D17AC3-87D7-EAEC-0B8E-03A62E6DD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27295C-E44B-35AC-EA46-0380054C0F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1177DF-5DCD-51F0-9BED-14AF6DB3AC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852DB0-7D92-9759-7E2D-DE8C806C77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3723C68-0DC3-7D2C-424C-DADE6862AD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0E5007-E2A8-DFBF-5D6A-CB45F65E367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62C1A7-1CE7-9E49-F31B-4E2EBD1E7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F8D02B-3A2E-AF73-FA57-97996DA1C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1013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FBCA-91D0-E513-7BA0-5C9D4C87C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80CE38-9B77-6401-FD03-8BF76868AB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C7C491-52D8-7306-38D6-388251DC9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EB5BCF-DA8A-591C-CBB2-D0774283E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17933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03A13AD-ED67-6B20-E35C-A80E077D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F4324A-EBD1-602D-8C44-A552F8EB9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59F6F2-2517-5BB4-CC68-2F6C99F83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04690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00CE07-0512-CD44-F2BB-91F9F3F47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79839-08C0-9ADD-4FFE-1D2116451D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4861A-F28E-6F1D-F825-AD11746392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7DCBEF1-D8DA-632D-97BE-CE7D372C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F7945F-B0C7-FA67-E11C-06B2171A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1C4DD-CA07-C60E-2210-83BD5D1D8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20838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7A8484-8473-0762-E725-D4588C03C1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C7AD3A4-0FC2-AFF6-7A84-920FA3CC8F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503230-B181-1C85-964D-E471DF6C1F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D711F-B026-87FA-74B7-490AEC98A3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0EBC12-1645-47BA-8DDC-5EDE896CB5F7}" type="datetimeFigureOut">
              <a:rPr lang="en-IN" smtClean="0"/>
              <a:t>10-01-2026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04F635-C0D2-FE4C-BAF5-A7E3FFA49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AD240B-CDC9-8BBC-C4E5-0AE4DE91E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1790CB-539B-4C83-9003-CD7FC676B02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0623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6657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7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slide" Target="slide15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reestock.com/free-videos/realistic-3d-seamless-looping-united-states-1453945" TargetMode="External"/><Relationship Id="rId3" Type="http://schemas.openxmlformats.org/officeDocument/2006/relationships/slide" Target="slide14.xml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goodfreephotos.com/public-domain-images/flag-of-india.jpg.php" TargetMode="External"/><Relationship Id="rId5" Type="http://schemas.openxmlformats.org/officeDocument/2006/relationships/image" Target="../media/image6.jpeg"/><Relationship Id="rId10" Type="http://schemas.openxmlformats.org/officeDocument/2006/relationships/hyperlink" Target="https://pixabay.com/en/usa-flag-american-united-states-1327120/" TargetMode="External"/><Relationship Id="rId4" Type="http://schemas.openxmlformats.org/officeDocument/2006/relationships/slide" Target="slide16.xm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14th_Dalai_Lama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5" Type="http://schemas.openxmlformats.org/officeDocument/2006/relationships/slide" Target="slide16.xml"/><Relationship Id="rId4" Type="http://schemas.openxmlformats.org/officeDocument/2006/relationships/slide" Target="slide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slide" Target="slide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75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AF69BF-7033-254F-1D43-62EEBAE6A0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DC30F2A-07E7-1699-EBBE-5E8D8AEBB610}"/>
              </a:ext>
            </a:extLst>
          </p:cNvPr>
          <p:cNvSpPr/>
          <p:nvPr/>
        </p:nvSpPr>
        <p:spPr>
          <a:xfrm>
            <a:off x="718052" y="2210172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Impact" panose="020B0806030902050204" pitchFamily="34" charset="0"/>
              </a:rPr>
              <a:t>General knowledge</a:t>
            </a:r>
            <a:endParaRPr lang="en-IN" sz="9600" dirty="0">
              <a:latin typeface="Impact" panose="020B080603090205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B8FEE929-87F7-37BF-D5BC-E9446B990B2F}"/>
              </a:ext>
            </a:extLst>
          </p:cNvPr>
          <p:cNvSpPr/>
          <p:nvPr/>
        </p:nvSpPr>
        <p:spPr>
          <a:xfrm>
            <a:off x="718052" y="6951132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Impact" panose="020B0806030902050204" pitchFamily="34" charset="0"/>
              </a:rPr>
              <a:t>Tibet and Tibetans</a:t>
            </a:r>
            <a:endParaRPr lang="en-IN" sz="9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5904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670BA33-378A-8AE1-0118-06919193E3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3C1ACBB-460E-EDB1-8183-232F0FDCC3E0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Who is the eldest among</a:t>
            </a:r>
          </a:p>
          <a:p>
            <a:pPr algn="ctr"/>
            <a:r>
              <a:rPr lang="en-US" sz="4800" dirty="0"/>
              <a:t> the following?</a:t>
            </a:r>
            <a:endParaRPr lang="en-IN" sz="48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2403A2FE-3BDE-7D77-4F34-B4C24EFABB93}"/>
              </a:ext>
            </a:extLst>
          </p:cNvPr>
          <p:cNvSpPr/>
          <p:nvPr/>
        </p:nvSpPr>
        <p:spPr>
          <a:xfrm>
            <a:off x="6684743" y="3138848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Tsering Dolma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478D7505-52A0-EEDA-66F9-10C68EDC1A50}"/>
              </a:ext>
            </a:extLst>
          </p:cNvPr>
          <p:cNvSpPr/>
          <p:nvPr/>
        </p:nvSpPr>
        <p:spPr>
          <a:xfrm>
            <a:off x="1632155" y="4955458"/>
            <a:ext cx="4080387" cy="1543665"/>
          </a:xfrm>
          <a:prstGeom prst="roundRect">
            <a:avLst/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Tenzin Gyatso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BC41ECD4-345B-F17F-521F-36045A0605EC}"/>
              </a:ext>
            </a:extLst>
          </p:cNvPr>
          <p:cNvSpPr/>
          <p:nvPr/>
        </p:nvSpPr>
        <p:spPr>
          <a:xfrm>
            <a:off x="1632154" y="3138849"/>
            <a:ext cx="4080387" cy="1543665"/>
          </a:xfrm>
          <a:prstGeom prst="roundRect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Impact" panose="020B0806030902050204" pitchFamily="34" charset="0"/>
              </a:rPr>
              <a:t>Gyalo</a:t>
            </a:r>
            <a:r>
              <a:rPr lang="en-US" sz="3600" dirty="0">
                <a:latin typeface="Impact" panose="020B0806030902050204" pitchFamily="34" charset="0"/>
              </a:rPr>
              <a:t> Dhondup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9845B59E-4AA4-9D5D-94EF-AEEBB8AF8B79}"/>
              </a:ext>
            </a:extLst>
          </p:cNvPr>
          <p:cNvSpPr/>
          <p:nvPr/>
        </p:nvSpPr>
        <p:spPr>
          <a:xfrm>
            <a:off x="6684744" y="4955458"/>
            <a:ext cx="4080387" cy="1543665"/>
          </a:xfrm>
          <a:prstGeom prst="roundRect">
            <a:avLst/>
          </a:prstGeom>
          <a:solidFill>
            <a:schemeClr val="tx1">
              <a:alpha val="6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Jetsun Pema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350897A-32FA-8590-1383-8AB6983089AF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8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29A3825E-E8FF-75AD-466D-36C93A1DB2A6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5244784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7ED627-4169-E783-786C-27262127A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E85D18-FA88-A763-1F78-6E298282778C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Who composed the </a:t>
            </a:r>
          </a:p>
          <a:p>
            <a:pPr algn="ctr"/>
            <a:r>
              <a:rPr lang="en-US" sz="4800" dirty="0"/>
              <a:t>Tibetan national anthem?</a:t>
            </a:r>
            <a:endParaRPr lang="en-IN" sz="48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1964EA85-6A26-A550-2C93-5C846E080E83}"/>
              </a:ext>
            </a:extLst>
          </p:cNvPr>
          <p:cNvSpPr/>
          <p:nvPr/>
        </p:nvSpPr>
        <p:spPr>
          <a:xfrm>
            <a:off x="1632153" y="3138848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Impact" panose="020B0806030902050204" pitchFamily="34" charset="0"/>
              </a:rPr>
              <a:t>Trijang</a:t>
            </a:r>
            <a:r>
              <a:rPr lang="en-US" sz="3600" dirty="0">
                <a:latin typeface="Impact" panose="020B0806030902050204" pitchFamily="34" charset="0"/>
              </a:rPr>
              <a:t> Rinpoche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B68ABF34-A34A-DBF3-0E2E-EFA071B80A7A}"/>
              </a:ext>
            </a:extLst>
          </p:cNvPr>
          <p:cNvSpPr/>
          <p:nvPr/>
        </p:nvSpPr>
        <p:spPr>
          <a:xfrm>
            <a:off x="1632155" y="4955458"/>
            <a:ext cx="4080387" cy="1543665"/>
          </a:xfrm>
          <a:prstGeom prst="roundRect">
            <a:avLst/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Ling Rinpoche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084A88D5-76A4-B7AA-9DC7-68783EA6672D}"/>
              </a:ext>
            </a:extLst>
          </p:cNvPr>
          <p:cNvSpPr/>
          <p:nvPr/>
        </p:nvSpPr>
        <p:spPr>
          <a:xfrm>
            <a:off x="6684744" y="3138847"/>
            <a:ext cx="4080387" cy="1543665"/>
          </a:xfrm>
          <a:prstGeom prst="roundRect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Panchen Rinpoche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1AED2834-2F0D-8B71-B483-779FCBC7CD37}"/>
              </a:ext>
            </a:extLst>
          </p:cNvPr>
          <p:cNvSpPr/>
          <p:nvPr/>
        </p:nvSpPr>
        <p:spPr>
          <a:xfrm>
            <a:off x="6684744" y="4955458"/>
            <a:ext cx="4080387" cy="1543665"/>
          </a:xfrm>
          <a:prstGeom prst="roundRect">
            <a:avLst/>
          </a:prstGeom>
          <a:solidFill>
            <a:schemeClr val="tx1">
              <a:alpha val="6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Gyalwa Rinpoche 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E31F750-5FC1-C44A-7927-7DE4C133B0F5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9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F0997673-064B-4C29-2F7A-33EFA4F7B5CF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565364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9AC379-6A0B-C41A-FF46-0CFE515D68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1262CE0-3FBC-73D3-3964-BF65E89F9B48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Which of the following </a:t>
            </a:r>
          </a:p>
          <a:p>
            <a:pPr algn="ctr"/>
            <a:r>
              <a:rPr lang="en-US" sz="4800" dirty="0"/>
              <a:t>Buddha’s was a Tibetan?</a:t>
            </a:r>
            <a:endParaRPr lang="en-IN" sz="48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59B39E2F-6F26-D737-D603-5A1BD436E013}"/>
              </a:ext>
            </a:extLst>
          </p:cNvPr>
          <p:cNvSpPr/>
          <p:nvPr/>
        </p:nvSpPr>
        <p:spPr>
          <a:xfrm>
            <a:off x="1632155" y="4955458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Impact" panose="020B0806030902050204" pitchFamily="34" charset="0"/>
              </a:rPr>
              <a:t>Sangey</a:t>
            </a:r>
            <a:r>
              <a:rPr lang="en-US" sz="3600" dirty="0">
                <a:latin typeface="Impact" panose="020B0806030902050204" pitchFamily="34" charset="0"/>
              </a:rPr>
              <a:t> Milarepa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AC7BE67A-3AE1-9A00-384E-59AE7FBBFD1F}"/>
              </a:ext>
            </a:extLst>
          </p:cNvPr>
          <p:cNvSpPr/>
          <p:nvPr/>
        </p:nvSpPr>
        <p:spPr>
          <a:xfrm>
            <a:off x="1632155" y="3138846"/>
            <a:ext cx="4080387" cy="1543665"/>
          </a:xfrm>
          <a:prstGeom prst="roundRect">
            <a:avLst/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Impact" panose="020B0806030902050204" pitchFamily="34" charset="0"/>
              </a:rPr>
              <a:t>Sangey</a:t>
            </a:r>
            <a:r>
              <a:rPr lang="en-US" sz="3600" dirty="0">
                <a:latin typeface="Impact" panose="020B0806030902050204" pitchFamily="34" charset="0"/>
              </a:rPr>
              <a:t> Jampa </a:t>
            </a:r>
            <a:r>
              <a:rPr lang="en-US" sz="3600" dirty="0" err="1">
                <a:latin typeface="Impact" panose="020B0806030902050204" pitchFamily="34" charset="0"/>
              </a:rPr>
              <a:t>Gompo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C388BB03-9DE6-B18E-C418-56C2F1996251}"/>
              </a:ext>
            </a:extLst>
          </p:cNvPr>
          <p:cNvSpPr/>
          <p:nvPr/>
        </p:nvSpPr>
        <p:spPr>
          <a:xfrm>
            <a:off x="6684744" y="3138847"/>
            <a:ext cx="4080387" cy="1543665"/>
          </a:xfrm>
          <a:prstGeom prst="roundRect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latin typeface="Impact" panose="020B0806030902050204" pitchFamily="34" charset="0"/>
              </a:rPr>
              <a:t>Sangey</a:t>
            </a:r>
            <a:r>
              <a:rPr lang="en-US" sz="3600" dirty="0">
                <a:latin typeface="Impact" panose="020B0806030902050204" pitchFamily="34" charset="0"/>
              </a:rPr>
              <a:t> </a:t>
            </a:r>
            <a:r>
              <a:rPr lang="en-US" sz="3600" dirty="0" err="1">
                <a:latin typeface="Impact" panose="020B0806030902050204" pitchFamily="34" charset="0"/>
              </a:rPr>
              <a:t>ShakyaThupa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CEB00F5C-DCAE-04CF-8607-3B4B0592BC0D}"/>
              </a:ext>
            </a:extLst>
          </p:cNvPr>
          <p:cNvSpPr/>
          <p:nvPr/>
        </p:nvSpPr>
        <p:spPr>
          <a:xfrm>
            <a:off x="6684744" y="4955458"/>
            <a:ext cx="4080387" cy="1543665"/>
          </a:xfrm>
          <a:prstGeom prst="roundRect">
            <a:avLst/>
          </a:prstGeom>
          <a:solidFill>
            <a:schemeClr val="tx1">
              <a:alpha val="6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Guru Rinpoche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CD337E4-F509-7D50-F24B-DAA41E7521F5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10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12F2528-7D6A-D5F2-3D95-30B711F3598F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81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375121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2324D6-1C76-B91C-8BFD-05DCA60E79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9DC7DA1-18FC-BE33-6464-147A52C781A8}"/>
              </a:ext>
            </a:extLst>
          </p:cNvPr>
          <p:cNvSpPr/>
          <p:nvPr/>
        </p:nvSpPr>
        <p:spPr>
          <a:xfrm>
            <a:off x="1322439" y="2212258"/>
            <a:ext cx="9547122" cy="2998839"/>
          </a:xfrm>
          <a:prstGeom prst="roundRect">
            <a:avLst/>
          </a:prstGeom>
          <a:solidFill>
            <a:schemeClr val="lt1">
              <a:alpha val="6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/>
              <a:t>Thank you!</a:t>
            </a:r>
            <a:endParaRPr lang="en-IN" sz="13800" dirty="0"/>
          </a:p>
        </p:txBody>
      </p:sp>
      <p:sp>
        <p:nvSpPr>
          <p:cNvPr id="2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D394B21A-9FED-3083-611C-E503E9726E1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23578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1301C08E-45B9-7278-4D14-578F5B47ADC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>
                <a:ln>
                  <a:solidFill>
                    <a:sysClr val="windowText" lastClr="000000"/>
                  </a:solidFill>
                </a:ln>
                <a:latin typeface="Impact" panose="020B0806030902050204" pitchFamily="34" charset="0"/>
              </a:rPr>
              <a:t>Correct</a:t>
            </a:r>
            <a:endParaRPr lang="en-IN" sz="23900" b="1" dirty="0">
              <a:ln>
                <a:solidFill>
                  <a:sysClr val="windowText" lastClr="000000"/>
                </a:solidFill>
              </a:ln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400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925AF02-D0FF-05ED-442A-A6A40E2E78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521A59B0-7F69-75B5-B622-2223AF41CC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b="1" dirty="0" err="1">
                <a:ln>
                  <a:solidFill>
                    <a:sysClr val="windowText" lastClr="000000"/>
                  </a:solidFill>
                </a:ln>
                <a:latin typeface="Impact" panose="020B0806030902050204" pitchFamily="34" charset="0"/>
              </a:rPr>
              <a:t>འགྲིག་སོང</a:t>
            </a:r>
            <a:r>
              <a:rPr lang="en-US" sz="23900" b="1" dirty="0">
                <a:ln>
                  <a:solidFill>
                    <a:sysClr val="windowText" lastClr="000000"/>
                  </a:solidFill>
                </a:ln>
                <a:latin typeface="Impact" panose="020B0806030902050204" pitchFamily="34" charset="0"/>
              </a:rPr>
              <a:t>་།</a:t>
            </a:r>
            <a:endParaRPr lang="en-IN" sz="23900" b="1" dirty="0">
              <a:ln>
                <a:solidFill>
                  <a:sysClr val="windowText" lastClr="000000"/>
                </a:solidFill>
              </a:ln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0892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5272F-8037-4ABB-BB49-6B4FAA4C6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B811740-022B-E1A2-03DF-AE7B9402C925}"/>
              </a:ext>
            </a:extLst>
          </p:cNvPr>
          <p:cNvSpPr/>
          <p:nvPr/>
        </p:nvSpPr>
        <p:spPr>
          <a:xfrm>
            <a:off x="0" y="0"/>
            <a:ext cx="12210471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/>
              <a:t>INCORRECT!</a:t>
            </a:r>
            <a:endParaRPr lang="en-IN" sz="11500" dirty="0"/>
          </a:p>
        </p:txBody>
      </p:sp>
    </p:spTree>
    <p:extLst>
      <p:ext uri="{BB962C8B-B14F-4D97-AF65-F5344CB8AC3E}">
        <p14:creationId xmlns:p14="http://schemas.microsoft.com/office/powerpoint/2010/main" val="19402229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A0A1CD4-5CBD-8FF3-5A5C-1104049E08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" action="ppaction://hlinkshowjump?jump=lastslideviewed"/>
            <a:extLst>
              <a:ext uri="{FF2B5EF4-FFF2-40B4-BE49-F238E27FC236}">
                <a16:creationId xmlns:a16="http://schemas.microsoft.com/office/drawing/2014/main" id="{98C5BBD8-ADA9-7412-6B0A-1597F8C880C0}"/>
              </a:ext>
            </a:extLst>
          </p:cNvPr>
          <p:cNvSpPr/>
          <p:nvPr/>
        </p:nvSpPr>
        <p:spPr>
          <a:xfrm>
            <a:off x="0" y="0"/>
            <a:ext cx="12210471" cy="68580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900" dirty="0" err="1"/>
              <a:t>ནོར་སོང</a:t>
            </a:r>
            <a:r>
              <a:rPr lang="en-US" sz="23900" dirty="0"/>
              <a:t>་།</a:t>
            </a:r>
            <a:endParaRPr lang="en-IN" sz="23900" dirty="0"/>
          </a:p>
        </p:txBody>
      </p:sp>
    </p:spTree>
    <p:extLst>
      <p:ext uri="{BB962C8B-B14F-4D97-AF65-F5344CB8AC3E}">
        <p14:creationId xmlns:p14="http://schemas.microsoft.com/office/powerpoint/2010/main" val="2151990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GlowEdges/>
                    </a14:imgEffect>
                    <a14:imgEffect>
                      <a14:brightnessContrast bright="-75000" contras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F5A591-254D-36A3-9009-6CA7617C43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631EA2D-451E-B70B-AEFA-8D02539918F7}"/>
              </a:ext>
            </a:extLst>
          </p:cNvPr>
          <p:cNvSpPr/>
          <p:nvPr/>
        </p:nvSpPr>
        <p:spPr>
          <a:xfrm>
            <a:off x="2826454" y="860217"/>
            <a:ext cx="6539091" cy="1331314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General knowledge</a:t>
            </a:r>
            <a:endParaRPr lang="en-IN" sz="6000" dirty="0">
              <a:latin typeface="Impact" panose="020B080603090205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AFBB879C-8358-C8D5-5874-91EA98C42DD9}"/>
              </a:ext>
            </a:extLst>
          </p:cNvPr>
          <p:cNvSpPr/>
          <p:nvPr/>
        </p:nvSpPr>
        <p:spPr>
          <a:xfrm>
            <a:off x="560437" y="3017761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Impact" panose="020B0806030902050204" pitchFamily="34" charset="0"/>
              </a:rPr>
              <a:t>Tibet and Tibetans</a:t>
            </a:r>
            <a:endParaRPr lang="en-IN" sz="9600" dirty="0"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8773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8FFB77-B9D9-006A-EA51-3696BA9A87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660CC61-EA6E-A827-8D38-071C226DE87F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/>
              <a:t>བོད་པའི་ས་ཁྲ་གང་ཡིན་ནམ</a:t>
            </a:r>
            <a:r>
              <a:rPr lang="en-US" sz="9600" dirty="0"/>
              <a:t>།</a:t>
            </a:r>
            <a:endParaRPr lang="en-IN" sz="9600" dirty="0"/>
          </a:p>
        </p:txBody>
      </p:sp>
      <p:pic>
        <p:nvPicPr>
          <p:cNvPr id="8" name="Picture 7">
            <a:hlinkClick r:id="rId3" action="ppaction://hlinksldjump"/>
            <a:extLst>
              <a:ext uri="{FF2B5EF4-FFF2-40B4-BE49-F238E27FC236}">
                <a16:creationId xmlns:a16="http://schemas.microsoft.com/office/drawing/2014/main" id="{5D1819C7-D497-18B0-F208-F0369FC9C021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9199" b="-400"/>
          <a:stretch>
            <a:fillRect/>
          </a:stretch>
        </p:blipFill>
        <p:spPr>
          <a:xfrm>
            <a:off x="204427" y="3167743"/>
            <a:ext cx="4010307" cy="2982686"/>
          </a:xfrm>
          <a:prstGeom prst="roundRect">
            <a:avLst>
              <a:gd name="adj" fmla="val 16667"/>
            </a:avLst>
          </a:prstGeom>
          <a:ln w="38100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>
            <a:hlinkClick r:id="rId5" action="ppaction://hlinksldjump"/>
            <a:extLst>
              <a:ext uri="{FF2B5EF4-FFF2-40B4-BE49-F238E27FC236}">
                <a16:creationId xmlns:a16="http://schemas.microsoft.com/office/drawing/2014/main" id="{7F9F629A-66CC-BAB7-4DA9-966FA90EA4A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368" b="-368"/>
          <a:stretch>
            <a:fillRect/>
          </a:stretch>
        </p:blipFill>
        <p:spPr>
          <a:xfrm>
            <a:off x="4401709" y="3167743"/>
            <a:ext cx="4010307" cy="2982686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hlinkClick r:id="rId3" action="ppaction://hlinksldjump"/>
            <a:extLst>
              <a:ext uri="{FF2B5EF4-FFF2-40B4-BE49-F238E27FC236}">
                <a16:creationId xmlns:a16="http://schemas.microsoft.com/office/drawing/2014/main" id="{BF7D452F-B637-BD39-275C-7ABCE1BB036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98991" y="3167743"/>
            <a:ext cx="3388582" cy="2960914"/>
          </a:xfrm>
          <a:prstGeom prst="roundRect">
            <a:avLst>
              <a:gd name="adj" fmla="val 16667"/>
            </a:avLst>
          </a:prstGeom>
          <a:ln w="28575">
            <a:solidFill>
              <a:schemeClr val="bg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63C3F961-1F12-599A-03EC-ADDB36A325D0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1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4" name="Rectangle 3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29E110A-9BCC-A556-0C16-620C2D918E1C}"/>
              </a:ext>
            </a:extLst>
          </p:cNvPr>
          <p:cNvSpPr/>
          <p:nvPr/>
        </p:nvSpPr>
        <p:spPr>
          <a:xfrm>
            <a:off x="9628632" y="6336792"/>
            <a:ext cx="2563368" cy="521208"/>
          </a:xfrm>
          <a:custGeom>
            <a:avLst/>
            <a:gdLst>
              <a:gd name="csX0" fmla="*/ 0 w 2563368"/>
              <a:gd name="csY0" fmla="*/ 0 h 521208"/>
              <a:gd name="csX1" fmla="*/ 589575 w 2563368"/>
              <a:gd name="csY1" fmla="*/ 0 h 521208"/>
              <a:gd name="csX2" fmla="*/ 1204783 w 2563368"/>
              <a:gd name="csY2" fmla="*/ 0 h 521208"/>
              <a:gd name="csX3" fmla="*/ 1871259 w 2563368"/>
              <a:gd name="csY3" fmla="*/ 0 h 521208"/>
              <a:gd name="csX4" fmla="*/ 2563368 w 2563368"/>
              <a:gd name="csY4" fmla="*/ 0 h 521208"/>
              <a:gd name="csX5" fmla="*/ 2563368 w 2563368"/>
              <a:gd name="csY5" fmla="*/ 521208 h 521208"/>
              <a:gd name="csX6" fmla="*/ 1922526 w 2563368"/>
              <a:gd name="csY6" fmla="*/ 521208 h 521208"/>
              <a:gd name="csX7" fmla="*/ 1256050 w 2563368"/>
              <a:gd name="csY7" fmla="*/ 521208 h 521208"/>
              <a:gd name="csX8" fmla="*/ 692109 w 2563368"/>
              <a:gd name="csY8" fmla="*/ 521208 h 521208"/>
              <a:gd name="csX9" fmla="*/ 0 w 2563368"/>
              <a:gd name="csY9" fmla="*/ 521208 h 521208"/>
              <a:gd name="csX10" fmla="*/ 0 w 2563368"/>
              <a:gd name="csY10" fmla="*/ 0 h 52120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</a:cxnLst>
            <a:rect l="l" t="t" r="r" b="b"/>
            <a:pathLst>
              <a:path w="2563368" h="521208" fill="none" extrusionOk="0">
                <a:moveTo>
                  <a:pt x="0" y="0"/>
                </a:moveTo>
                <a:cubicBezTo>
                  <a:pt x="145803" y="18522"/>
                  <a:pt x="376631" y="-23142"/>
                  <a:pt x="589575" y="0"/>
                </a:cubicBezTo>
                <a:cubicBezTo>
                  <a:pt x="802520" y="23142"/>
                  <a:pt x="977116" y="22865"/>
                  <a:pt x="1204783" y="0"/>
                </a:cubicBezTo>
                <a:cubicBezTo>
                  <a:pt x="1432450" y="-22865"/>
                  <a:pt x="1543586" y="9589"/>
                  <a:pt x="1871259" y="0"/>
                </a:cubicBezTo>
                <a:cubicBezTo>
                  <a:pt x="2198932" y="-9589"/>
                  <a:pt x="2313217" y="-8382"/>
                  <a:pt x="2563368" y="0"/>
                </a:cubicBezTo>
                <a:cubicBezTo>
                  <a:pt x="2540639" y="201491"/>
                  <a:pt x="2557985" y="345071"/>
                  <a:pt x="2563368" y="521208"/>
                </a:cubicBezTo>
                <a:cubicBezTo>
                  <a:pt x="2298501" y="511514"/>
                  <a:pt x="2157403" y="545206"/>
                  <a:pt x="1922526" y="521208"/>
                </a:cubicBezTo>
                <a:cubicBezTo>
                  <a:pt x="1687649" y="497210"/>
                  <a:pt x="1391665" y="538293"/>
                  <a:pt x="1256050" y="521208"/>
                </a:cubicBezTo>
                <a:cubicBezTo>
                  <a:pt x="1120435" y="504123"/>
                  <a:pt x="826718" y="520958"/>
                  <a:pt x="692109" y="521208"/>
                </a:cubicBezTo>
                <a:cubicBezTo>
                  <a:pt x="557500" y="521458"/>
                  <a:pt x="315328" y="532281"/>
                  <a:pt x="0" y="521208"/>
                </a:cubicBezTo>
                <a:cubicBezTo>
                  <a:pt x="-19803" y="288558"/>
                  <a:pt x="-23090" y="117420"/>
                  <a:pt x="0" y="0"/>
                </a:cubicBezTo>
                <a:close/>
              </a:path>
              <a:path w="2563368" h="521208" stroke="0" extrusionOk="0">
                <a:moveTo>
                  <a:pt x="0" y="0"/>
                </a:moveTo>
                <a:cubicBezTo>
                  <a:pt x="154276" y="-28503"/>
                  <a:pt x="476752" y="-11487"/>
                  <a:pt x="666476" y="0"/>
                </a:cubicBezTo>
                <a:cubicBezTo>
                  <a:pt x="856200" y="11487"/>
                  <a:pt x="1067228" y="8343"/>
                  <a:pt x="1256050" y="0"/>
                </a:cubicBezTo>
                <a:cubicBezTo>
                  <a:pt x="1444872" y="-8343"/>
                  <a:pt x="1598878" y="-25216"/>
                  <a:pt x="1896892" y="0"/>
                </a:cubicBezTo>
                <a:cubicBezTo>
                  <a:pt x="2194906" y="25216"/>
                  <a:pt x="2273119" y="-17176"/>
                  <a:pt x="2563368" y="0"/>
                </a:cubicBezTo>
                <a:cubicBezTo>
                  <a:pt x="2568669" y="174622"/>
                  <a:pt x="2539403" y="318798"/>
                  <a:pt x="2563368" y="521208"/>
                </a:cubicBezTo>
                <a:cubicBezTo>
                  <a:pt x="2321685" y="523722"/>
                  <a:pt x="2151674" y="502806"/>
                  <a:pt x="1999427" y="521208"/>
                </a:cubicBezTo>
                <a:cubicBezTo>
                  <a:pt x="1847180" y="539610"/>
                  <a:pt x="1574340" y="513218"/>
                  <a:pt x="1358585" y="521208"/>
                </a:cubicBezTo>
                <a:cubicBezTo>
                  <a:pt x="1142830" y="529198"/>
                  <a:pt x="885412" y="503073"/>
                  <a:pt x="666476" y="521208"/>
                </a:cubicBezTo>
                <a:cubicBezTo>
                  <a:pt x="447540" y="539343"/>
                  <a:pt x="166021" y="513754"/>
                  <a:pt x="0" y="521208"/>
                </a:cubicBezTo>
                <a:cubicBezTo>
                  <a:pt x="-11249" y="356171"/>
                  <a:pt x="-9858" y="165638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Next slide</a:t>
            </a:r>
            <a:endParaRPr lang="en-IN" sz="2400" b="1" dirty="0"/>
          </a:p>
        </p:txBody>
      </p:sp>
    </p:spTree>
    <p:extLst>
      <p:ext uri="{BB962C8B-B14F-4D97-AF65-F5344CB8AC3E}">
        <p14:creationId xmlns:p14="http://schemas.microsoft.com/office/powerpoint/2010/main" val="1606298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0A80590-762E-9BE7-54CE-2D025844F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0B520F3-9DC6-D7BA-BFB4-A3C8CD39CF09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/>
              <a:t>བོད་ལ་ཆོལ་ཁ་ག་ཚོད་ཡོད</a:t>
            </a:r>
            <a:r>
              <a:rPr lang="en-US" sz="9600" dirty="0"/>
              <a:t>།</a:t>
            </a:r>
            <a:endParaRPr lang="en-IN" sz="96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41C6F987-A88C-8544-F34D-AC6DCD6093BC}"/>
              </a:ext>
            </a:extLst>
          </p:cNvPr>
          <p:cNvSpPr/>
          <p:nvPr/>
        </p:nvSpPr>
        <p:spPr>
          <a:xfrm>
            <a:off x="1741881" y="4955456"/>
            <a:ext cx="4080387" cy="1543665"/>
          </a:xfrm>
          <a:prstGeom prst="roundRect">
            <a:avLst/>
          </a:prstGeom>
          <a:solidFill>
            <a:schemeClr val="tx1">
              <a:alpha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atin typeface="Impact" panose="020B0806030902050204" pitchFamily="34" charset="0"/>
              </a:rPr>
              <a:t>༣</a:t>
            </a:r>
            <a:endParaRPr lang="en-IN" sz="115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7E3BDF6B-4B01-6326-5D42-B2539879C6C5}"/>
              </a:ext>
            </a:extLst>
          </p:cNvPr>
          <p:cNvSpPr/>
          <p:nvPr/>
        </p:nvSpPr>
        <p:spPr>
          <a:xfrm>
            <a:off x="1741881" y="2964425"/>
            <a:ext cx="4080387" cy="1543665"/>
          </a:xfrm>
          <a:prstGeom prst="roundRect">
            <a:avLst/>
          </a:prstGeom>
          <a:solidFill>
            <a:schemeClr val="tx1">
              <a:alpha val="5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༡</a:t>
            </a:r>
            <a:endParaRPr lang="en-IN" sz="115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E52F22B6-6790-BCCE-AF02-1855298DFBDD}"/>
              </a:ext>
            </a:extLst>
          </p:cNvPr>
          <p:cNvSpPr/>
          <p:nvPr/>
        </p:nvSpPr>
        <p:spPr>
          <a:xfrm>
            <a:off x="6684744" y="2964425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Impact" panose="020B0806030902050204" pitchFamily="34" charset="0"/>
              </a:rPr>
              <a:t>༢</a:t>
            </a:r>
            <a:endParaRPr lang="en-IN" sz="115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C4AF31A5-F1B2-4F9E-D0A7-47410D024169}"/>
              </a:ext>
            </a:extLst>
          </p:cNvPr>
          <p:cNvSpPr/>
          <p:nvPr/>
        </p:nvSpPr>
        <p:spPr>
          <a:xfrm>
            <a:off x="6575138" y="4955455"/>
            <a:ext cx="4080387" cy="1543665"/>
          </a:xfrm>
          <a:prstGeom prst="roundRect">
            <a:avLst/>
          </a:prstGeom>
          <a:solidFill>
            <a:schemeClr val="tx1">
              <a:alpha val="7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dirty="0">
                <a:solidFill>
                  <a:schemeClr val="bg1"/>
                </a:solidFill>
                <a:latin typeface="Impact" panose="020B0806030902050204" pitchFamily="34" charset="0"/>
              </a:rPr>
              <a:t>༤</a:t>
            </a:r>
            <a:endParaRPr lang="en-IN" sz="6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438376-9A5A-E84C-FE52-C694A2CF4186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2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C0C3FEC8-A9EE-C4A1-7CB9-7D61C6B739FB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750656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2522C4-C16B-5C73-A1DC-85F7EC3002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853B9F5-1826-A592-DFC9-8611A79E66AF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9600" dirty="0" err="1"/>
              <a:t>བོད་པ་མི་འབོར་ག་ཚོད་རེད་དམ</a:t>
            </a:r>
            <a:r>
              <a:rPr lang="en-US" sz="9600" dirty="0"/>
              <a:t>།</a:t>
            </a:r>
            <a:endParaRPr lang="en-IN" sz="96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48BFC705-7646-9D43-E87C-35B49827395E}"/>
              </a:ext>
            </a:extLst>
          </p:cNvPr>
          <p:cNvSpPr/>
          <p:nvPr/>
        </p:nvSpPr>
        <p:spPr>
          <a:xfrm>
            <a:off x="1741881" y="4955456"/>
            <a:ext cx="4080387" cy="1543665"/>
          </a:xfrm>
          <a:prstGeom prst="roundRect">
            <a:avLst/>
          </a:prstGeom>
          <a:solidFill>
            <a:schemeClr val="tx1">
              <a:alpha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Impact" panose="020B0806030902050204" pitchFamily="34" charset="0"/>
              </a:rPr>
              <a:t>ས་ཡ་བདུན</a:t>
            </a:r>
            <a:r>
              <a:rPr lang="en-US" sz="6600" dirty="0">
                <a:latin typeface="Impact" panose="020B0806030902050204" pitchFamily="34" charset="0"/>
              </a:rPr>
              <a:t>་</a:t>
            </a:r>
            <a:endParaRPr lang="en-IN" sz="66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51438A8A-4C4B-B6CF-884F-999CF83A943C}"/>
              </a:ext>
            </a:extLst>
          </p:cNvPr>
          <p:cNvSpPr/>
          <p:nvPr/>
        </p:nvSpPr>
        <p:spPr>
          <a:xfrm>
            <a:off x="1741881" y="2964425"/>
            <a:ext cx="4080387" cy="1543665"/>
          </a:xfrm>
          <a:prstGeom prst="roundRect">
            <a:avLst/>
          </a:prstGeom>
          <a:solidFill>
            <a:schemeClr val="tx1">
              <a:alpha val="5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ས་ཡ་ལྔ</a:t>
            </a:r>
            <a:r>
              <a:rPr lang="en-US" sz="80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Impact" panose="020B0806030902050204" pitchFamily="34" charset="0"/>
              </a:rPr>
              <a:t>་</a:t>
            </a:r>
            <a:endParaRPr lang="en-IN" sz="80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8512703C-9D8D-3309-2ED7-464A7A566F86}"/>
              </a:ext>
            </a:extLst>
          </p:cNvPr>
          <p:cNvSpPr/>
          <p:nvPr/>
        </p:nvSpPr>
        <p:spPr>
          <a:xfrm>
            <a:off x="6684744" y="2964425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>
                <a:solidFill>
                  <a:schemeClr val="bg1"/>
                </a:solidFill>
                <a:latin typeface="Impact" panose="020B0806030902050204" pitchFamily="34" charset="0"/>
              </a:rPr>
              <a:t>ས་ཡ་དྲུག</a:t>
            </a:r>
            <a:r>
              <a:rPr lang="en-US" sz="8000" dirty="0">
                <a:solidFill>
                  <a:schemeClr val="bg1"/>
                </a:solidFill>
                <a:latin typeface="Impact" panose="020B0806030902050204" pitchFamily="34" charset="0"/>
              </a:rPr>
              <a:t>་</a:t>
            </a:r>
            <a:endParaRPr lang="en-IN" sz="8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A61F6543-4EC6-773E-84C4-4E64F8E1C310}"/>
              </a:ext>
            </a:extLst>
          </p:cNvPr>
          <p:cNvSpPr/>
          <p:nvPr/>
        </p:nvSpPr>
        <p:spPr>
          <a:xfrm>
            <a:off x="6575138" y="4955455"/>
            <a:ext cx="4080387" cy="1543665"/>
          </a:xfrm>
          <a:prstGeom prst="roundRect">
            <a:avLst/>
          </a:prstGeom>
          <a:solidFill>
            <a:schemeClr val="tx1">
              <a:alpha val="7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bg1"/>
                </a:solidFill>
                <a:latin typeface="Impact" panose="020B0806030902050204" pitchFamily="34" charset="0"/>
              </a:rPr>
              <a:t>ས་ཡ་བརྒྱད</a:t>
            </a:r>
            <a:r>
              <a:rPr lang="en-US" sz="7200" dirty="0">
                <a:solidFill>
                  <a:schemeClr val="bg1"/>
                </a:solidFill>
                <a:latin typeface="Impact" panose="020B0806030902050204" pitchFamily="34" charset="0"/>
              </a:rPr>
              <a:t>་</a:t>
            </a:r>
            <a:endParaRPr lang="en-IN" sz="4000" dirty="0">
              <a:solidFill>
                <a:schemeClr val="bg1"/>
              </a:solidFill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4A8B466-1D80-DE94-2F4A-44AFEFBCFD2C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3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9" name="Rectangle 8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BEC453-3ABE-A0B5-A323-5921EBD23A15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2740261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C839D6-7F88-9EA0-1F89-58BB0E3F56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3AF222D-49DC-8DD1-619E-F86621DDCAB2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77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Tibet belongs to_____?</a:t>
            </a:r>
            <a:endParaRPr lang="en-IN" sz="60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A7B08B85-6946-A39A-FC11-9E3655C3F204}"/>
              </a:ext>
            </a:extLst>
          </p:cNvPr>
          <p:cNvSpPr/>
          <p:nvPr/>
        </p:nvSpPr>
        <p:spPr>
          <a:xfrm>
            <a:off x="6684744" y="4955457"/>
            <a:ext cx="4080387" cy="1543665"/>
          </a:xfrm>
          <a:prstGeom prst="roundRect">
            <a:avLst/>
          </a:prstGeom>
          <a:solidFill>
            <a:schemeClr val="tx1">
              <a:alpha val="7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latin typeface="Impact" panose="020B0806030902050204" pitchFamily="34" charset="0"/>
              </a:rPr>
              <a:t>Tibetan</a:t>
            </a:r>
            <a:endParaRPr lang="en-IN" sz="60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4CDA0CC4-A343-6CA9-67BF-C47DF29507DE}"/>
              </a:ext>
            </a:extLst>
          </p:cNvPr>
          <p:cNvSpPr/>
          <p:nvPr/>
        </p:nvSpPr>
        <p:spPr>
          <a:xfrm>
            <a:off x="1741881" y="2964425"/>
            <a:ext cx="4080387" cy="1543665"/>
          </a:xfrm>
          <a:prstGeom prst="roundRect">
            <a:avLst/>
          </a:prstGeom>
          <a:solidFill>
            <a:schemeClr val="tx1">
              <a:alpha val="52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ln>
                  <a:solidFill>
                    <a:sysClr val="windowText" lastClr="000000"/>
                  </a:solidFill>
                </a:ln>
                <a:blipFill dpi="0" rotWithShape="1">
                  <a:blip r:embed="rId5">
                    <a:extLst>
                      <a:ext uri="{837473B0-CC2E-450A-ABE3-18F120FF3D39}">
                        <a1611:picAttrSrcUrl xmlns:a1611="http://schemas.microsoft.com/office/drawing/2016/11/main" r:id="rId6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Impact" panose="020B0806030902050204" pitchFamily="34" charset="0"/>
              </a:rPr>
              <a:t>Indians</a:t>
            </a:r>
            <a:endParaRPr lang="en-IN" sz="7200" dirty="0">
              <a:ln>
                <a:solidFill>
                  <a:sysClr val="windowText" lastClr="000000"/>
                </a:solidFill>
              </a:ln>
              <a:blipFill dpi="0" rotWithShape="1">
                <a:blip r:embed="rId5">
                  <a:extLst>
                    <a:ext uri="{837473B0-CC2E-450A-ABE3-18F120FF3D39}">
                      <a1611:picAttrSrcUrl xmlns:a1611="http://schemas.microsoft.com/office/drawing/2016/11/main" r:id="rId6"/>
                    </a:ext>
                  </a:extLst>
                </a:blip>
                <a:srcRect/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BEBC4E1D-5508-3FB2-0F11-DADC346A63F6}"/>
              </a:ext>
            </a:extLst>
          </p:cNvPr>
          <p:cNvSpPr/>
          <p:nvPr/>
        </p:nvSpPr>
        <p:spPr>
          <a:xfrm>
            <a:off x="6684744" y="2964425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blipFill>
                  <a:blip r:embed="rId7">
                    <a:extLst>
                      <a:ext uri="{837473B0-CC2E-450A-ABE3-18F120FF3D39}">
                        <a1611:picAttrSrcUrl xmlns:a1611="http://schemas.microsoft.com/office/drawing/2016/11/main" r:id="rId8"/>
                      </a:ext>
                    </a:extLst>
                  </a:blip>
                  <a:stretch>
                    <a:fillRect/>
                  </a:stretch>
                </a:blipFill>
                <a:latin typeface="Impact" panose="020B0806030902050204" pitchFamily="34" charset="0"/>
              </a:rPr>
              <a:t>Chinese</a:t>
            </a:r>
            <a:endParaRPr lang="en-IN" sz="6600" dirty="0">
              <a:blipFill>
                <a:blip r:embed="rId7">
                  <a:extLst>
                    <a:ext uri="{837473B0-CC2E-450A-ABE3-18F120FF3D39}">
                      <a1611:picAttrSrcUrl xmlns:a1611="http://schemas.microsoft.com/office/drawing/2016/11/main" r:id="rId8"/>
                    </a:ext>
                  </a:extLst>
                </a:blip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598555E8-275B-9DF8-95B6-E19D0042E6E1}"/>
              </a:ext>
            </a:extLst>
          </p:cNvPr>
          <p:cNvSpPr/>
          <p:nvPr/>
        </p:nvSpPr>
        <p:spPr>
          <a:xfrm>
            <a:off x="1741881" y="4995174"/>
            <a:ext cx="4080387" cy="1464231"/>
          </a:xfrm>
          <a:prstGeom prst="roundRect">
            <a:avLst/>
          </a:prstGeom>
          <a:solidFill>
            <a:schemeClr val="tx1">
              <a:alpha val="8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bIns="0" rtlCol="0" anchor="ctr">
            <a:spAutoFit/>
          </a:bodyPr>
          <a:lstStyle/>
          <a:p>
            <a:pPr algn="ctr"/>
            <a:r>
              <a:rPr lang="en-US" sz="8000" dirty="0">
                <a:blipFill>
                  <a:blip r:embed="rId9">
                    <a:extLst>
                      <a:ext uri="{837473B0-CC2E-450A-ABE3-18F120FF3D39}">
                        <a1611:picAttrSrcUrl xmlns:a1611="http://schemas.microsoft.com/office/drawing/2016/11/main" r:id="rId10"/>
                      </a:ext>
                    </a:extLst>
                  </a:blip>
                  <a:stretch>
                    <a:fillRect/>
                  </a:stretch>
                </a:blipFill>
                <a:latin typeface="Impact" panose="020B0806030902050204" pitchFamily="34" charset="0"/>
              </a:rPr>
              <a:t>USA</a:t>
            </a:r>
            <a:endParaRPr lang="en-IN" sz="4400" dirty="0">
              <a:blipFill>
                <a:blip r:embed="rId9">
                  <a:extLst>
                    <a:ext uri="{837473B0-CC2E-450A-ABE3-18F120FF3D39}">
                      <a1611:picAttrSrcUrl xmlns:a1611="http://schemas.microsoft.com/office/drawing/2016/11/main" r:id="rId10"/>
                    </a:ext>
                  </a:extLst>
                </a:blip>
                <a:stretch>
                  <a:fillRect/>
                </a:stretch>
              </a:blipFill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34137D0-4851-E3D2-A4C6-F951000CD2DD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4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A46D0DE3-13B2-8BF0-5219-4FC2F54FA7C0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197377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4299B22-1E99-32AD-6CBB-E6D3F73156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2FB7032B-85F3-C966-D3A3-766929EAEDBD}"/>
              </a:ext>
            </a:extLst>
          </p:cNvPr>
          <p:cNvSpPr/>
          <p:nvPr/>
        </p:nvSpPr>
        <p:spPr>
          <a:xfrm>
            <a:off x="570271" y="501445"/>
            <a:ext cx="11064240" cy="2015613"/>
          </a:xfrm>
          <a:prstGeom prst="roundRect">
            <a:avLst/>
          </a:prstGeom>
          <a:solidFill>
            <a:schemeClr val="tx1"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640080" rtlCol="0" anchor="ctr"/>
          <a:lstStyle/>
          <a:p>
            <a:pPr algn="ctr"/>
            <a:r>
              <a:rPr lang="en-US" sz="4800" dirty="0"/>
              <a:t>What is the birth name of </a:t>
            </a:r>
          </a:p>
          <a:p>
            <a:pPr algn="ctr"/>
            <a:r>
              <a:rPr lang="en-US" sz="4800" dirty="0"/>
              <a:t>His Holiness the 14</a:t>
            </a:r>
            <a:r>
              <a:rPr lang="en-US" sz="4800" baseline="30000" dirty="0"/>
              <a:t>th</a:t>
            </a:r>
            <a:r>
              <a:rPr lang="en-US" sz="4800" dirty="0"/>
              <a:t> Dalai Lama?</a:t>
            </a:r>
            <a:endParaRPr lang="en-IN" sz="4800" dirty="0"/>
          </a:p>
        </p:txBody>
      </p:sp>
      <p:sp>
        <p:nvSpPr>
          <p:cNvPr id="3" name="Rectangle: Rounded Corners 2">
            <a:hlinkClick r:id="rId4" action="ppaction://hlinksldjump"/>
            <a:extLst>
              <a:ext uri="{FF2B5EF4-FFF2-40B4-BE49-F238E27FC236}">
                <a16:creationId xmlns:a16="http://schemas.microsoft.com/office/drawing/2014/main" id="{56861E78-13E9-2F82-7C30-1CA599275FB3}"/>
              </a:ext>
            </a:extLst>
          </p:cNvPr>
          <p:cNvSpPr/>
          <p:nvPr/>
        </p:nvSpPr>
        <p:spPr>
          <a:xfrm>
            <a:off x="6684743" y="3138848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Lhamo Dhondup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5" action="ppaction://hlinksldjump"/>
            <a:extLst>
              <a:ext uri="{FF2B5EF4-FFF2-40B4-BE49-F238E27FC236}">
                <a16:creationId xmlns:a16="http://schemas.microsoft.com/office/drawing/2014/main" id="{82B0E54A-6F59-3C7E-06A4-2F15DDC78A1C}"/>
              </a:ext>
            </a:extLst>
          </p:cNvPr>
          <p:cNvSpPr/>
          <p:nvPr/>
        </p:nvSpPr>
        <p:spPr>
          <a:xfrm>
            <a:off x="1632155" y="4955458"/>
            <a:ext cx="4080387" cy="1543665"/>
          </a:xfrm>
          <a:prstGeom prst="roundRect">
            <a:avLst/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Tenzin Gyatso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5" action="ppaction://hlinksldjump"/>
            <a:extLst>
              <a:ext uri="{FF2B5EF4-FFF2-40B4-BE49-F238E27FC236}">
                <a16:creationId xmlns:a16="http://schemas.microsoft.com/office/drawing/2014/main" id="{4CEAAFD7-D9F1-C339-6ABA-60B06E10E756}"/>
              </a:ext>
            </a:extLst>
          </p:cNvPr>
          <p:cNvSpPr/>
          <p:nvPr/>
        </p:nvSpPr>
        <p:spPr>
          <a:xfrm>
            <a:off x="1632154" y="3138849"/>
            <a:ext cx="4080387" cy="1543665"/>
          </a:xfrm>
          <a:prstGeom prst="roundRect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Impact" panose="020B0806030902050204" pitchFamily="34" charset="0"/>
              </a:rPr>
              <a:t>Tenzin Kalden</a:t>
            </a:r>
            <a:endParaRPr lang="en-IN" sz="3600" dirty="0"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5" action="ppaction://hlinksldjump"/>
            <a:extLst>
              <a:ext uri="{FF2B5EF4-FFF2-40B4-BE49-F238E27FC236}">
                <a16:creationId xmlns:a16="http://schemas.microsoft.com/office/drawing/2014/main" id="{C4F983C3-61EE-A6A1-E163-FB2DEE9A65B4}"/>
              </a:ext>
            </a:extLst>
          </p:cNvPr>
          <p:cNvSpPr/>
          <p:nvPr/>
        </p:nvSpPr>
        <p:spPr>
          <a:xfrm>
            <a:off x="6684744" y="4955458"/>
            <a:ext cx="4080387" cy="1543665"/>
          </a:xfrm>
          <a:prstGeom prst="roundRect">
            <a:avLst/>
          </a:prstGeom>
          <a:solidFill>
            <a:schemeClr val="tx1">
              <a:alpha val="6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Dalai Lama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3D480AB-396F-5089-95C1-C43D509626FE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5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1936B125-0151-261A-007A-E154CC2E0C43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16671569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28D968-87AE-363E-5ED2-E4022A803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E9CD1AE2-9ADC-A495-588C-8813D839A010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91440" rIns="548640" rtlCol="0" anchor="ctr"/>
          <a:lstStyle/>
          <a:p>
            <a:pPr algn="ctr"/>
            <a:r>
              <a:rPr lang="en-US" sz="4800" dirty="0"/>
              <a:t>Where was the first Tibetan </a:t>
            </a:r>
          </a:p>
          <a:p>
            <a:pPr algn="ctr"/>
            <a:r>
              <a:rPr lang="en-US" sz="4800" dirty="0"/>
              <a:t>settlement established in India?</a:t>
            </a:r>
            <a:endParaRPr lang="en-IN" sz="48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2BF98640-28D9-374D-ACE0-1F891311FC5C}"/>
              </a:ext>
            </a:extLst>
          </p:cNvPr>
          <p:cNvSpPr/>
          <p:nvPr/>
        </p:nvSpPr>
        <p:spPr>
          <a:xfrm>
            <a:off x="6684743" y="3138848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Impact" panose="020B0806030902050204" pitchFamily="34" charset="0"/>
              </a:rPr>
              <a:t>Byllakupe</a:t>
            </a:r>
            <a:endParaRPr lang="en-IN" sz="48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366B07B7-277D-EE7E-E2A9-C9CB4C338103}"/>
              </a:ext>
            </a:extLst>
          </p:cNvPr>
          <p:cNvSpPr/>
          <p:nvPr/>
        </p:nvSpPr>
        <p:spPr>
          <a:xfrm>
            <a:off x="1632155" y="4955458"/>
            <a:ext cx="4080387" cy="1543665"/>
          </a:xfrm>
          <a:prstGeom prst="roundRect">
            <a:avLst/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Impact" panose="020B0806030902050204" pitchFamily="34" charset="0"/>
              </a:rPr>
              <a:t>Mussoorie</a:t>
            </a:r>
            <a:endParaRPr lang="en-IN" sz="4800" dirty="0"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19795167-F08C-3590-42CA-FE19EC0BEC6C}"/>
              </a:ext>
            </a:extLst>
          </p:cNvPr>
          <p:cNvSpPr/>
          <p:nvPr/>
        </p:nvSpPr>
        <p:spPr>
          <a:xfrm>
            <a:off x="1632154" y="3138849"/>
            <a:ext cx="4080387" cy="1543665"/>
          </a:xfrm>
          <a:prstGeom prst="roundRect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Impact" panose="020B0806030902050204" pitchFamily="34" charset="0"/>
              </a:rPr>
              <a:t>Hunsur</a:t>
            </a:r>
            <a:endParaRPr lang="en-IN" sz="4800" dirty="0"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7EB6EE8C-218D-EC66-AB73-848D6814DF63}"/>
              </a:ext>
            </a:extLst>
          </p:cNvPr>
          <p:cNvSpPr/>
          <p:nvPr/>
        </p:nvSpPr>
        <p:spPr>
          <a:xfrm>
            <a:off x="6684744" y="4955458"/>
            <a:ext cx="4080387" cy="1543665"/>
          </a:xfrm>
          <a:prstGeom prst="roundRect">
            <a:avLst/>
          </a:prstGeom>
          <a:solidFill>
            <a:schemeClr val="tx1">
              <a:alpha val="6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Impact" panose="020B0806030902050204" pitchFamily="34" charset="0"/>
              </a:rPr>
              <a:t>Dharamshala</a:t>
            </a:r>
            <a:endParaRPr lang="en-IN" sz="4400" dirty="0"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D57D82B-83B0-892A-9AB3-8B06FE2238E2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6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7F7AA29-F00A-AE01-2081-4E0BC3847D2D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665326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D253C9-1C16-E1B3-006D-F45FB10743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F4EC12-A5C3-2D68-6450-2FB783CF310D}"/>
              </a:ext>
            </a:extLst>
          </p:cNvPr>
          <p:cNvSpPr/>
          <p:nvPr/>
        </p:nvSpPr>
        <p:spPr>
          <a:xfrm>
            <a:off x="570271" y="501445"/>
            <a:ext cx="11071123" cy="2015613"/>
          </a:xfrm>
          <a:prstGeom prst="roundRect">
            <a:avLst/>
          </a:prstGeom>
          <a:solidFill>
            <a:schemeClr val="tx1">
              <a:alpha val="85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/>
              <a:t>What is the </a:t>
            </a:r>
            <a:r>
              <a:rPr lang="en-US" sz="4800" b="1" dirty="0"/>
              <a:t>Charter of the </a:t>
            </a:r>
          </a:p>
          <a:p>
            <a:pPr algn="ctr"/>
            <a:r>
              <a:rPr lang="en-US" sz="4800" b="1" dirty="0"/>
              <a:t>Tibetans in Exile?</a:t>
            </a:r>
            <a:endParaRPr lang="en-IN" sz="4800" dirty="0"/>
          </a:p>
        </p:txBody>
      </p:sp>
      <p:sp>
        <p:nvSpPr>
          <p:cNvPr id="3" name="Rectangle: Rounded Corners 2">
            <a:hlinkClick r:id="rId3" action="ppaction://hlinksldjump"/>
            <a:extLst>
              <a:ext uri="{FF2B5EF4-FFF2-40B4-BE49-F238E27FC236}">
                <a16:creationId xmlns:a16="http://schemas.microsoft.com/office/drawing/2014/main" id="{8FC06D3C-C055-158A-ADF0-B9185C1DE7DD}"/>
              </a:ext>
            </a:extLst>
          </p:cNvPr>
          <p:cNvSpPr/>
          <p:nvPr/>
        </p:nvSpPr>
        <p:spPr>
          <a:xfrm>
            <a:off x="6684743" y="3138848"/>
            <a:ext cx="4080387" cy="1543665"/>
          </a:xfrm>
          <a:prstGeom prst="roundRect">
            <a:avLst/>
          </a:prstGeom>
          <a:solidFill>
            <a:schemeClr val="tx1">
              <a:alpha val="7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The constitution guiding Tibetans in exile.</a:t>
            </a:r>
            <a:endParaRPr lang="en-IN" sz="2800" dirty="0">
              <a:latin typeface="Impact" panose="020B0806030902050204" pitchFamily="34" charset="0"/>
            </a:endParaRPr>
          </a:p>
        </p:txBody>
      </p:sp>
      <p:sp>
        <p:nvSpPr>
          <p:cNvPr id="4" name="Rectangle: Rounded Corners 3">
            <a:hlinkClick r:id="rId4" action="ppaction://hlinksldjump"/>
            <a:extLst>
              <a:ext uri="{FF2B5EF4-FFF2-40B4-BE49-F238E27FC236}">
                <a16:creationId xmlns:a16="http://schemas.microsoft.com/office/drawing/2014/main" id="{AFD15C76-0B06-81C3-F624-ABA5694D660F}"/>
              </a:ext>
            </a:extLst>
          </p:cNvPr>
          <p:cNvSpPr/>
          <p:nvPr/>
        </p:nvSpPr>
        <p:spPr>
          <a:xfrm>
            <a:off x="6684742" y="5122606"/>
            <a:ext cx="4080387" cy="1543665"/>
          </a:xfrm>
          <a:prstGeom prst="roundRect">
            <a:avLst/>
          </a:prstGeom>
          <a:solidFill>
            <a:schemeClr val="tx1">
              <a:alpha val="70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Impact" panose="020B0806030902050204" pitchFamily="34" charset="0"/>
              </a:rPr>
              <a:t>17-point agreement</a:t>
            </a:r>
            <a:endParaRPr lang="en-IN" sz="3200" dirty="0">
              <a:latin typeface="Impact" panose="020B0806030902050204" pitchFamily="34" charset="0"/>
            </a:endParaRPr>
          </a:p>
        </p:txBody>
      </p:sp>
      <p:sp>
        <p:nvSpPr>
          <p:cNvPr id="5" name="Rectangle: Rounded Corners 4">
            <a:hlinkClick r:id="rId4" action="ppaction://hlinksldjump"/>
            <a:extLst>
              <a:ext uri="{FF2B5EF4-FFF2-40B4-BE49-F238E27FC236}">
                <a16:creationId xmlns:a16="http://schemas.microsoft.com/office/drawing/2014/main" id="{28877E5B-F032-3B08-CDB3-9312AEFB07CF}"/>
              </a:ext>
            </a:extLst>
          </p:cNvPr>
          <p:cNvSpPr/>
          <p:nvPr/>
        </p:nvSpPr>
        <p:spPr>
          <a:xfrm>
            <a:off x="1632154" y="3138849"/>
            <a:ext cx="4080387" cy="1543665"/>
          </a:xfrm>
          <a:prstGeom prst="roundRect">
            <a:avLst/>
          </a:prstGeom>
          <a:solidFill>
            <a:schemeClr val="tx1">
              <a:alpha val="66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The essay written by sir Charter about Tibetans</a:t>
            </a:r>
            <a:endParaRPr lang="en-IN" sz="2800" dirty="0">
              <a:latin typeface="Impact" panose="020B0806030902050204" pitchFamily="34" charset="0"/>
            </a:endParaRPr>
          </a:p>
        </p:txBody>
      </p:sp>
      <p:sp>
        <p:nvSpPr>
          <p:cNvPr id="6" name="Rectangle: Rounded Corners 5">
            <a:hlinkClick r:id="rId4" action="ppaction://hlinksldjump"/>
            <a:extLst>
              <a:ext uri="{FF2B5EF4-FFF2-40B4-BE49-F238E27FC236}">
                <a16:creationId xmlns:a16="http://schemas.microsoft.com/office/drawing/2014/main" id="{2F9BCC4F-5FA4-AB55-5795-D1093209D045}"/>
              </a:ext>
            </a:extLst>
          </p:cNvPr>
          <p:cNvSpPr/>
          <p:nvPr/>
        </p:nvSpPr>
        <p:spPr>
          <a:xfrm>
            <a:off x="1632153" y="5122606"/>
            <a:ext cx="4080387" cy="1543665"/>
          </a:xfrm>
          <a:prstGeom prst="roundRect">
            <a:avLst/>
          </a:prstGeom>
          <a:solidFill>
            <a:schemeClr val="tx1">
              <a:alpha val="64000"/>
            </a:schemeClr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Impact" panose="020B0806030902050204" pitchFamily="34" charset="0"/>
              </a:rPr>
              <a:t>The constitution guiding Tibetans in Tibet.</a:t>
            </a:r>
            <a:endParaRPr lang="en-IN" sz="2800" dirty="0">
              <a:latin typeface="Impact" panose="020B080603090205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EFCD060-485D-EFC3-F94F-0EFEF13CDF2B}"/>
              </a:ext>
            </a:extLst>
          </p:cNvPr>
          <p:cNvSpPr/>
          <p:nvPr/>
        </p:nvSpPr>
        <p:spPr>
          <a:xfrm>
            <a:off x="9962127" y="865238"/>
            <a:ext cx="1582994" cy="1425678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Impact" panose="020B0806030902050204" pitchFamily="34" charset="0"/>
              </a:rPr>
              <a:t>7</a:t>
            </a:r>
            <a:endParaRPr lang="en-IN" sz="4000" dirty="0">
              <a:latin typeface="Impact" panose="020B0806030902050204" pitchFamily="34" charset="0"/>
            </a:endParaRPr>
          </a:p>
        </p:txBody>
      </p:sp>
      <p:sp>
        <p:nvSpPr>
          <p:cNvPr id="8" name="Rectangle 7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966DB4B4-73F2-B665-D6B2-A2B3CFF46F0D}"/>
              </a:ext>
            </a:extLst>
          </p:cNvPr>
          <p:cNvSpPr/>
          <p:nvPr/>
        </p:nvSpPr>
        <p:spPr>
          <a:xfrm>
            <a:off x="10765130" y="6291072"/>
            <a:ext cx="1426869" cy="566928"/>
          </a:xfrm>
          <a:custGeom>
            <a:avLst/>
            <a:gdLst>
              <a:gd name="csX0" fmla="*/ 0 w 1426869"/>
              <a:gd name="csY0" fmla="*/ 0 h 566928"/>
              <a:gd name="csX1" fmla="*/ 489892 w 1426869"/>
              <a:gd name="csY1" fmla="*/ 0 h 566928"/>
              <a:gd name="csX2" fmla="*/ 979783 w 1426869"/>
              <a:gd name="csY2" fmla="*/ 0 h 566928"/>
              <a:gd name="csX3" fmla="*/ 1426869 w 1426869"/>
              <a:gd name="csY3" fmla="*/ 0 h 566928"/>
              <a:gd name="csX4" fmla="*/ 1426869 w 1426869"/>
              <a:gd name="csY4" fmla="*/ 566928 h 566928"/>
              <a:gd name="csX5" fmla="*/ 994052 w 1426869"/>
              <a:gd name="csY5" fmla="*/ 566928 h 566928"/>
              <a:gd name="csX6" fmla="*/ 561235 w 1426869"/>
              <a:gd name="csY6" fmla="*/ 566928 h 566928"/>
              <a:gd name="csX7" fmla="*/ 0 w 1426869"/>
              <a:gd name="csY7" fmla="*/ 566928 h 566928"/>
              <a:gd name="csX8" fmla="*/ 0 w 1426869"/>
              <a:gd name="csY8" fmla="*/ 0 h 56692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</a:cxnLst>
            <a:rect l="l" t="t" r="r" b="b"/>
            <a:pathLst>
              <a:path w="1426869" h="566928" fill="none" extrusionOk="0">
                <a:moveTo>
                  <a:pt x="0" y="0"/>
                </a:moveTo>
                <a:cubicBezTo>
                  <a:pt x="203518" y="-22"/>
                  <a:pt x="266956" y="-18508"/>
                  <a:pt x="489892" y="0"/>
                </a:cubicBezTo>
                <a:cubicBezTo>
                  <a:pt x="712828" y="18508"/>
                  <a:pt x="828060" y="17893"/>
                  <a:pt x="979783" y="0"/>
                </a:cubicBezTo>
                <a:cubicBezTo>
                  <a:pt x="1131506" y="-17893"/>
                  <a:pt x="1322626" y="6307"/>
                  <a:pt x="1426869" y="0"/>
                </a:cubicBezTo>
                <a:cubicBezTo>
                  <a:pt x="1454580" y="177439"/>
                  <a:pt x="1435830" y="295894"/>
                  <a:pt x="1426869" y="566928"/>
                </a:cubicBezTo>
                <a:cubicBezTo>
                  <a:pt x="1263531" y="565607"/>
                  <a:pt x="1175335" y="565294"/>
                  <a:pt x="994052" y="566928"/>
                </a:cubicBezTo>
                <a:cubicBezTo>
                  <a:pt x="812769" y="568562"/>
                  <a:pt x="704277" y="564639"/>
                  <a:pt x="561235" y="566928"/>
                </a:cubicBezTo>
                <a:cubicBezTo>
                  <a:pt x="418193" y="569217"/>
                  <a:pt x="175586" y="561149"/>
                  <a:pt x="0" y="566928"/>
                </a:cubicBezTo>
                <a:cubicBezTo>
                  <a:pt x="-26170" y="417858"/>
                  <a:pt x="-18633" y="128995"/>
                  <a:pt x="0" y="0"/>
                </a:cubicBezTo>
                <a:close/>
              </a:path>
              <a:path w="1426869" h="566928" stroke="0" extrusionOk="0">
                <a:moveTo>
                  <a:pt x="0" y="0"/>
                </a:moveTo>
                <a:cubicBezTo>
                  <a:pt x="218356" y="-13479"/>
                  <a:pt x="366374" y="14324"/>
                  <a:pt x="489892" y="0"/>
                </a:cubicBezTo>
                <a:cubicBezTo>
                  <a:pt x="613410" y="-14324"/>
                  <a:pt x="742193" y="-7895"/>
                  <a:pt x="936977" y="0"/>
                </a:cubicBezTo>
                <a:cubicBezTo>
                  <a:pt x="1131762" y="7895"/>
                  <a:pt x="1211308" y="20256"/>
                  <a:pt x="1426869" y="0"/>
                </a:cubicBezTo>
                <a:cubicBezTo>
                  <a:pt x="1445663" y="266970"/>
                  <a:pt x="1421551" y="290247"/>
                  <a:pt x="1426869" y="566928"/>
                </a:cubicBezTo>
                <a:cubicBezTo>
                  <a:pt x="1321276" y="549746"/>
                  <a:pt x="1128845" y="565660"/>
                  <a:pt x="922709" y="566928"/>
                </a:cubicBezTo>
                <a:cubicBezTo>
                  <a:pt x="716573" y="568196"/>
                  <a:pt x="684924" y="554686"/>
                  <a:pt x="475623" y="566928"/>
                </a:cubicBezTo>
                <a:cubicBezTo>
                  <a:pt x="266322" y="579170"/>
                  <a:pt x="152799" y="562002"/>
                  <a:pt x="0" y="566928"/>
                </a:cubicBezTo>
                <a:cubicBezTo>
                  <a:pt x="8132" y="287528"/>
                  <a:pt x="21821" y="266981"/>
                  <a:pt x="0" y="0"/>
                </a:cubicBezTo>
                <a:close/>
              </a:path>
            </a:pathLst>
          </a:custGeom>
          <a:solidFill>
            <a:srgbClr val="C00000">
              <a:alpha val="26000"/>
            </a:srgbClr>
          </a:solidFill>
          <a:ln>
            <a:solidFill>
              <a:schemeClr val="bg1"/>
            </a:solidFill>
            <a:extLst>
              <a:ext uri="{C807C97D-BFC1-408E-A445-0C87EB9F89A2}">
                <ask:lineSketchStyleProps xmlns:ask="http://schemas.microsoft.com/office/drawing/2018/sketchyshapes" sd="384313243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Next slide</a:t>
            </a:r>
            <a:endParaRPr lang="en-IN" sz="2000" b="1" dirty="0"/>
          </a:p>
        </p:txBody>
      </p:sp>
    </p:spTree>
    <p:extLst>
      <p:ext uri="{BB962C8B-B14F-4D97-AF65-F5344CB8AC3E}">
        <p14:creationId xmlns:p14="http://schemas.microsoft.com/office/powerpoint/2010/main" val="36272702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220</Words>
  <Application>Microsoft Office PowerPoint</Application>
  <PresentationFormat>Widescreen</PresentationFormat>
  <Paragraphs>81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Impact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Tenzin Kalden</dc:creator>
  <cp:lastModifiedBy>Tenzin Kalden</cp:lastModifiedBy>
  <cp:revision>14</cp:revision>
  <dcterms:created xsi:type="dcterms:W3CDTF">2025-10-31T07:17:18Z</dcterms:created>
  <dcterms:modified xsi:type="dcterms:W3CDTF">2026-01-10T15:41:45Z</dcterms:modified>
</cp:coreProperties>
</file>