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1" r:id="rId2"/>
    <p:sldMasterId id="2147483669" r:id="rId3"/>
    <p:sldMasterId id="2147483693" r:id="rId4"/>
  </p:sldMasterIdLst>
  <p:notesMasterIdLst>
    <p:notesMasterId r:id="rId18"/>
  </p:notesMasterIdLst>
  <p:handoutMasterIdLst>
    <p:handoutMasterId r:id="rId19"/>
  </p:handoutMasterIdLst>
  <p:sldIdLst>
    <p:sldId id="273" r:id="rId5"/>
    <p:sldId id="274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5" r:id="rId1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HxDBtQSJxv78dY11Ck17g==" hashData="2JKTZuPnJn1mYfELC9SVr0ubbdB5jNK9vl4TOfURpcJ1fqc67TZYfG0z81sU0lEoN+AbeGSX0zaZY0wf4nO4bQ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3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19E9F5-185D-14B5-29D0-BF7ED9E26C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A8A3A-07C0-286C-4A62-561244A74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5A0D8-C25B-4AA1-9EC4-D4C120F76EA5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F7E5D-C97F-AE0B-5E68-31CFD0DA7B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163F0-9E6B-298F-5680-AD3A15E1C3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55DF2-BFCD-4DBE-B67D-0CC7E54DCD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582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F4CE6-AE65-4C29-93B4-D7EDDF4AA3C8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F3C2B-4B53-4391-B43D-7202051BA82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767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8EEA-BB21-4820-B5B0-03C9FCCF3F11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979-6576-49E3-A0A0-E2F2CDCF20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09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8EEA-BB21-4820-B5B0-03C9FCCF3F11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979-6576-49E3-A0A0-E2F2CDCF20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995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8EEA-BB21-4820-B5B0-03C9FCCF3F11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979-6576-49E3-A0A0-E2F2CDCF20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32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8EEA-BB21-4820-B5B0-03C9FCCF3F11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979-6576-49E3-A0A0-E2F2CDCF20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1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8EEA-BB21-4820-B5B0-03C9FCCF3F11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979-6576-49E3-A0A0-E2F2CDCF20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8EEA-BB21-4820-B5B0-03C9FCCF3F11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979-6576-49E3-A0A0-E2F2CDCF20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9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8EEA-BB21-4820-B5B0-03C9FCCF3F11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979-6576-49E3-A0A0-E2F2CDCF20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37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8EEA-BB21-4820-B5B0-03C9FCCF3F11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979-6576-49E3-A0A0-E2F2CDCF20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6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8EEA-BB21-4820-B5B0-03C9FCCF3F11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979-6576-49E3-A0A0-E2F2CDCF20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3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8EEA-BB21-4820-B5B0-03C9FCCF3F11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979-6576-49E3-A0A0-E2F2CDCF20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65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8EEA-BB21-4820-B5B0-03C9FCCF3F11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3979-6576-49E3-A0A0-E2F2CDCF20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21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7E39-690D-4864-ADBD-1715DF29190C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DC49-DD4E-4E8F-86E8-0DC617C8E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33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7E39-690D-4864-ADBD-1715DF29190C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DC49-DD4E-4E8F-86E8-0DC617C8E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03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7E39-690D-4864-ADBD-1715DF29190C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DC49-DD4E-4E8F-86E8-0DC617C8E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969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7E39-690D-4864-ADBD-1715DF29190C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DC49-DD4E-4E8F-86E8-0DC617C8E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18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7E39-690D-4864-ADBD-1715DF29190C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DC49-DD4E-4E8F-86E8-0DC617C8E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91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7E39-690D-4864-ADBD-1715DF29190C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DC49-DD4E-4E8F-86E8-0DC617C8E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73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7E39-690D-4864-ADBD-1715DF29190C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DC49-DD4E-4E8F-86E8-0DC617C8E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2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7E39-690D-4864-ADBD-1715DF29190C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DC49-DD4E-4E8F-86E8-0DC617C8E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04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7E39-690D-4864-ADBD-1715DF29190C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DC49-DD4E-4E8F-86E8-0DC617C8E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7E39-690D-4864-ADBD-1715DF29190C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DC49-DD4E-4E8F-86E8-0DC617C8E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5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7E39-690D-4864-ADBD-1715DF29190C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DC49-DD4E-4E8F-86E8-0DC617C8E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97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5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8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DC2C1A3-A5D6-78FE-C5EA-C6BFD6F634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80CC097-61FC-1409-B6A6-2B428857F1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46AEE24-95A2-1CD0-B99C-020B477BBCD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0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78EEA-BB21-4820-B5B0-03C9FCCF3F11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E3979-6576-49E3-A0A0-E2F2CDCF2071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Box 7"/>
          <p:cNvSpPr txBox="1"/>
          <p:nvPr userDrawn="1"/>
        </p:nvSpPr>
        <p:spPr>
          <a:xfrm>
            <a:off x="6896669" y="6176963"/>
            <a:ext cx="5295331" cy="715089"/>
          </a:xfrm>
          <a:prstGeom prst="round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Created by: Tenzin </a:t>
            </a:r>
            <a:r>
              <a:rPr lang="en-US" dirty="0" err="1"/>
              <a:t>Kalden</a:t>
            </a:r>
            <a:r>
              <a:rPr lang="en-US" dirty="0"/>
              <a:t> (TGT Science, STS Odisha.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776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07E39-690D-4864-ADBD-1715DF29190C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1DC49-DD4E-4E8F-86E8-0DC617C8EC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1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43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67AB75-D9FA-A7AA-C3FF-ACFC1EA844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806623" y="1879546"/>
            <a:ext cx="10578753" cy="38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3789"/>
            <a:ext cx="9631906" cy="842749"/>
          </a:xfrm>
        </p:spPr>
        <p:txBody>
          <a:bodyPr/>
          <a:lstStyle/>
          <a:p>
            <a:r>
              <a:rPr lang="en-IN" dirty="0"/>
              <a:t>Exothermic reaction: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663" y="1521457"/>
            <a:ext cx="7161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When heat is released along with the formation of products. 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Ex: 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1. Burning of natural gas: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		CH</a:t>
            </a:r>
            <a:r>
              <a:rPr lang="en-IN" baseline="-25000" dirty="0"/>
              <a:t>4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(g) + 2O</a:t>
            </a:r>
            <a:r>
              <a:rPr lang="en-IN" baseline="-25000" dirty="0"/>
              <a:t>2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(g)              CO</a:t>
            </a:r>
            <a:r>
              <a:rPr lang="en-IN" baseline="-25000" dirty="0"/>
              <a:t>2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(g) + 2H</a:t>
            </a:r>
            <a:r>
              <a:rPr lang="en-IN" baseline="-25000" dirty="0"/>
              <a:t>2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O(l)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2. Breaking down of glucose: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		C</a:t>
            </a:r>
            <a:r>
              <a:rPr lang="en-IN" baseline="-25000" dirty="0"/>
              <a:t>6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IN" baseline="-25000" dirty="0"/>
              <a:t>12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baseline="-25000" dirty="0"/>
              <a:t>6</a:t>
            </a:r>
            <a:r>
              <a:rPr lang="en-IN" dirty="0"/>
              <a:t>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(aq) + 6O</a:t>
            </a:r>
            <a:r>
              <a:rPr lang="en-IN" baseline="-25000" dirty="0"/>
              <a:t>2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            6CO</a:t>
            </a:r>
            <a:r>
              <a:rPr lang="en-IN" baseline="-25000" dirty="0"/>
              <a:t>2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(aq) + 6H</a:t>
            </a:r>
            <a:r>
              <a:rPr lang="en-IN" baseline="-25000" dirty="0"/>
              <a:t>2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O(l)  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									+Energy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81847" y="2324482"/>
            <a:ext cx="657225" cy="254238"/>
            <a:chOff x="3536050" y="2421381"/>
            <a:chExt cx="657225" cy="25423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536050" y="2675619"/>
              <a:ext cx="65722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>
              <a:off x="3664637" y="2421381"/>
              <a:ext cx="200025" cy="1571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3310434" y="3373929"/>
            <a:ext cx="6572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03664" y="4044295"/>
            <a:ext cx="8894928" cy="118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IN" sz="7300" dirty="0"/>
              <a:t>Endothermic reaction: </a:t>
            </a:r>
            <a:r>
              <a:rPr lang="en-IN" sz="3200" cap="none" spc="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Decomposition reactions are examples of endothermic reaction as it absorbs heat energy</a:t>
            </a:r>
            <a:r>
              <a:rPr lang="en-IN" sz="3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IN" sz="26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Image result for exothermic and endothermic exampl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889" y="1296538"/>
            <a:ext cx="4693125" cy="2533243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4F387B-B185-4368-BA43-0C4EF9223B98}"/>
              </a:ext>
            </a:extLst>
          </p:cNvPr>
          <p:cNvSpPr/>
          <p:nvPr/>
        </p:nvSpPr>
        <p:spPr>
          <a:xfrm>
            <a:off x="1118476" y="2702253"/>
            <a:ext cx="1118697" cy="2273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Methane gas</a:t>
            </a:r>
            <a:endParaRPr lang="en-IN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4CD167-2611-448D-9204-CEC871B494D1}"/>
              </a:ext>
            </a:extLst>
          </p:cNvPr>
          <p:cNvSpPr/>
          <p:nvPr/>
        </p:nvSpPr>
        <p:spPr>
          <a:xfrm>
            <a:off x="1118476" y="3564869"/>
            <a:ext cx="1118697" cy="2273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endParaRPr lang="en-IN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185FFE-98C1-E326-2870-2654C5C0B4F0}"/>
              </a:ext>
            </a:extLst>
          </p:cNvPr>
          <p:cNvSpPr/>
          <p:nvPr/>
        </p:nvSpPr>
        <p:spPr>
          <a:xfrm>
            <a:off x="1957654" y="5742038"/>
            <a:ext cx="8276692" cy="6231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Ink Free" panose="03080402000500000000" pitchFamily="66" charset="0"/>
              </a:rPr>
              <a:t>Created by: Tenzin Kalden, rangjong.com</a:t>
            </a:r>
            <a:endParaRPr lang="en-IN" sz="36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603114"/>
              </p:ext>
            </p:extLst>
          </p:nvPr>
        </p:nvGraphicFramePr>
        <p:xfrm>
          <a:off x="544389" y="405768"/>
          <a:ext cx="10291932" cy="2187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5966">
                  <a:extLst>
                    <a:ext uri="{9D8B030D-6E8A-4147-A177-3AD203B41FA5}">
                      <a16:colId xmlns:a16="http://schemas.microsoft.com/office/drawing/2014/main" val="2697290515"/>
                    </a:ext>
                  </a:extLst>
                </a:gridCol>
                <a:gridCol w="5145966">
                  <a:extLst>
                    <a:ext uri="{9D8B030D-6E8A-4147-A177-3AD203B41FA5}">
                      <a16:colId xmlns:a16="http://schemas.microsoft.com/office/drawing/2014/main" val="4195251923"/>
                    </a:ext>
                  </a:extLst>
                </a:gridCol>
              </a:tblGrid>
              <a:tr h="365633">
                <a:tc>
                  <a:txBody>
                    <a:bodyPr/>
                    <a:lstStyle/>
                    <a:p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IN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Displacement reaction</a:t>
                      </a:r>
                      <a:endParaRPr lang="en-IN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Double</a:t>
                      </a:r>
                      <a:r>
                        <a:rPr lang="en-IN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displacement reaction</a:t>
                      </a:r>
                      <a:endParaRPr lang="en-IN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66273"/>
                  </a:ext>
                </a:extLst>
              </a:tr>
              <a:tr h="1242754">
                <a:tc>
                  <a:txBody>
                    <a:bodyPr/>
                    <a:lstStyle/>
                    <a:p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When</a:t>
                      </a:r>
                      <a:r>
                        <a:rPr lang="en-IN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element displaces another element from its compound.</a:t>
                      </a:r>
                      <a:endParaRPr lang="en-IN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two different atoms/groups</a:t>
                      </a:r>
                      <a:r>
                        <a:rPr lang="en-IN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atoms or ions are exchanged.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precipitates are formed in this reaction, it is also called ‘Precipitation reaction’.</a:t>
                      </a:r>
                      <a:endParaRPr lang="en-IN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413272"/>
                  </a:ext>
                </a:extLst>
              </a:tr>
              <a:tr h="578920">
                <a:tc>
                  <a:txBody>
                    <a:bodyPr/>
                    <a:lstStyle/>
                    <a:p>
                      <a:r>
                        <a:rPr lang="en-IN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Ex: a. Fe(s) + CuSO</a:t>
                      </a:r>
                      <a:r>
                        <a:rPr lang="en-IN" sz="1600" baseline="-25000" dirty="0"/>
                        <a:t>4 </a:t>
                      </a:r>
                      <a:r>
                        <a:rPr lang="en-IN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IN" sz="16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</a:t>
                      </a:r>
                      <a:r>
                        <a:rPr lang="en-IN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IN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FeSO</a:t>
                      </a:r>
                      <a:r>
                        <a:rPr lang="en-IN" sz="1600" baseline="-25000" dirty="0"/>
                        <a:t>4 </a:t>
                      </a:r>
                      <a:r>
                        <a:rPr lang="en-IN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en-IN" sz="1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aq</a:t>
                      </a:r>
                      <a:r>
                        <a:rPr lang="en-IN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) + Cu(s)</a:t>
                      </a:r>
                    </a:p>
                    <a:p>
                      <a:r>
                        <a:rPr lang="en-IN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IN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sulphate   Ferrous sulphate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N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Ex:</a:t>
                      </a:r>
                      <a:r>
                        <a:rPr lang="en-IN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</a:t>
                      </a:r>
                      <a:r>
                        <a:rPr lang="en-IN" sz="1600" baseline="-25000" dirty="0"/>
                        <a:t>2</a:t>
                      </a:r>
                      <a:r>
                        <a:rPr lang="en-IN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IN" sz="1600" baseline="-25000" dirty="0"/>
                        <a:t>4 </a:t>
                      </a:r>
                      <a:r>
                        <a:rPr lang="en-IN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IN" sz="1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</a:t>
                      </a:r>
                      <a:r>
                        <a:rPr lang="en-IN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+ BaCl</a:t>
                      </a:r>
                      <a:r>
                        <a:rPr lang="en-IN" sz="1600" baseline="-25000" dirty="0"/>
                        <a:t>2 </a:t>
                      </a:r>
                      <a:r>
                        <a:rPr lang="en-IN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IN" sz="1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</a:t>
                      </a:r>
                      <a:r>
                        <a:rPr lang="en-IN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IN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BaSO</a:t>
                      </a:r>
                      <a:r>
                        <a:rPr lang="en-IN" sz="1600" baseline="-25000" dirty="0"/>
                        <a:t>4 </a:t>
                      </a:r>
                      <a:r>
                        <a:rPr lang="en-IN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en-IN" sz="1600" b="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aq</a:t>
                      </a:r>
                      <a:r>
                        <a:rPr lang="en-IN" sz="1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) + 2NaCl(s)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IN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0639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22148"/>
              </p:ext>
            </p:extLst>
          </p:nvPr>
        </p:nvGraphicFramePr>
        <p:xfrm>
          <a:off x="1138068" y="3030130"/>
          <a:ext cx="9104574" cy="210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287">
                  <a:extLst>
                    <a:ext uri="{9D8B030D-6E8A-4147-A177-3AD203B41FA5}">
                      <a16:colId xmlns:a16="http://schemas.microsoft.com/office/drawing/2014/main" val="2066742301"/>
                    </a:ext>
                  </a:extLst>
                </a:gridCol>
                <a:gridCol w="4552287">
                  <a:extLst>
                    <a:ext uri="{9D8B030D-6E8A-4147-A177-3AD203B41FA5}">
                      <a16:colId xmlns:a16="http://schemas.microsoft.com/office/drawing/2014/main" val="3920268082"/>
                    </a:ext>
                  </a:extLst>
                </a:gridCol>
              </a:tblGrid>
              <a:tr h="443113">
                <a:tc gridSpan="2">
                  <a:txBody>
                    <a:bodyPr/>
                    <a:lstStyle/>
                    <a:p>
                      <a:pPr algn="ctr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REDOX REACTION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86479"/>
                  </a:ext>
                </a:extLst>
              </a:tr>
              <a:tr h="443113">
                <a:tc>
                  <a:txBody>
                    <a:bodyPr/>
                    <a:lstStyle/>
                    <a:p>
                      <a:r>
                        <a:rPr lang="en-IN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REDUCTION 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OXIDATION REACTION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051025"/>
                  </a:ext>
                </a:extLst>
              </a:tr>
              <a:tr h="450928">
                <a:tc>
                  <a:txBody>
                    <a:bodyPr/>
                    <a:lstStyle/>
                    <a:p>
                      <a:r>
                        <a:rPr lang="en-IN" dirty="0">
                          <a:latin typeface="Arial "/>
                          <a:cs typeface="Arial" panose="020B0604020202020204" pitchFamily="34" charset="0"/>
                        </a:rPr>
                        <a:t>*Loss</a:t>
                      </a:r>
                      <a:r>
                        <a:rPr lang="en-IN" baseline="0" dirty="0">
                          <a:latin typeface="Arial "/>
                          <a:cs typeface="Arial" panose="020B0604020202020204" pitchFamily="34" charset="0"/>
                        </a:rPr>
                        <a:t> of oxygen and gain of hydrogen.</a:t>
                      </a:r>
                      <a:endParaRPr lang="en-IN" dirty="0"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rial "/>
                          <a:cs typeface="Arial" panose="020B0604020202020204" pitchFamily="34" charset="0"/>
                        </a:rPr>
                        <a:t>*Gain</a:t>
                      </a:r>
                      <a:r>
                        <a:rPr lang="en-IN" baseline="0" dirty="0">
                          <a:latin typeface="Arial "/>
                          <a:cs typeface="Arial" panose="020B0604020202020204" pitchFamily="34" charset="0"/>
                        </a:rPr>
                        <a:t> of oxygen and loss of hydrogen.</a:t>
                      </a:r>
                      <a:endParaRPr lang="en-IN" dirty="0"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447755"/>
                  </a:ext>
                </a:extLst>
              </a:tr>
              <a:tr h="764826">
                <a:tc gridSpan="2">
                  <a:txBody>
                    <a:bodyPr/>
                    <a:lstStyle/>
                    <a:p>
                      <a:pPr algn="ctr"/>
                      <a:endParaRPr lang="en-IN" dirty="0">
                        <a:latin typeface="Arial 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N" dirty="0">
                          <a:latin typeface="Arial "/>
                          <a:cs typeface="Arial" panose="020B0604020202020204" pitchFamily="34" charset="0"/>
                        </a:rPr>
                        <a:t>Ex: </a:t>
                      </a:r>
                      <a:r>
                        <a:rPr lang="en-IN" dirty="0" err="1">
                          <a:latin typeface="Arial "/>
                          <a:cs typeface="Arial" panose="020B0604020202020204" pitchFamily="34" charset="0"/>
                        </a:rPr>
                        <a:t>CuO</a:t>
                      </a:r>
                      <a:r>
                        <a:rPr lang="en-IN" dirty="0">
                          <a:latin typeface="Arial "/>
                          <a:cs typeface="Arial" panose="020B0604020202020204" pitchFamily="34" charset="0"/>
                        </a:rPr>
                        <a:t> + H</a:t>
                      </a:r>
                      <a:r>
                        <a:rPr lang="en-IN" sz="1800" baseline="-25000" dirty="0"/>
                        <a:t>2</a:t>
                      </a:r>
                      <a:r>
                        <a:rPr lang="en-IN" dirty="0">
                          <a:latin typeface="Arial "/>
                          <a:cs typeface="Arial" panose="020B0604020202020204" pitchFamily="34" charset="0"/>
                        </a:rPr>
                        <a:t>               Cu + H</a:t>
                      </a:r>
                      <a:r>
                        <a:rPr lang="en-IN" sz="1800" baseline="-25000" dirty="0"/>
                        <a:t>2</a:t>
                      </a:r>
                      <a:r>
                        <a:rPr lang="en-IN" dirty="0">
                          <a:latin typeface="Arial 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>
                        <a:latin typeface="Arial 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092620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586765" y="4606794"/>
            <a:ext cx="657225" cy="254238"/>
            <a:chOff x="8458200" y="3046175"/>
            <a:chExt cx="657225" cy="25423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8458200" y="3300413"/>
              <a:ext cx="65722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>
              <a:off x="8586787" y="3046175"/>
              <a:ext cx="200025" cy="1571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36274" y="4476467"/>
            <a:ext cx="1719619" cy="232012"/>
            <a:chOff x="5336274" y="4476467"/>
            <a:chExt cx="1719619" cy="232012"/>
          </a:xfrm>
        </p:grpSpPr>
        <p:sp>
          <p:nvSpPr>
            <p:cNvPr id="9" name="Freeform 8"/>
            <p:cNvSpPr/>
            <p:nvPr/>
          </p:nvSpPr>
          <p:spPr>
            <a:xfrm flipH="1">
              <a:off x="5336274" y="4476467"/>
              <a:ext cx="45719" cy="232012"/>
            </a:xfrm>
            <a:custGeom>
              <a:avLst/>
              <a:gdLst>
                <a:gd name="connsiteX0" fmla="*/ 0 w 0"/>
                <a:gd name="connsiteY0" fmla="*/ 177421 h 177421"/>
                <a:gd name="connsiteX1" fmla="*/ 0 w 0"/>
                <a:gd name="connsiteY1" fmla="*/ 0 h 17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77421">
                  <a:moveTo>
                    <a:pt x="0" y="177421"/>
                  </a:moveTo>
                  <a:lnTo>
                    <a:pt x="0" y="0"/>
                  </a:lnTo>
                </a:path>
              </a:pathLst>
            </a:cu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055893" y="4490115"/>
              <a:ext cx="0" cy="1303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1"/>
            </p:cNvCxnSpPr>
            <p:nvPr/>
          </p:nvCxnSpPr>
          <p:spPr>
            <a:xfrm>
              <a:off x="5381993" y="4476467"/>
              <a:ext cx="1673900" cy="136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0800000">
            <a:off x="4558352" y="5009279"/>
            <a:ext cx="1991812" cy="239509"/>
            <a:chOff x="5336274" y="4476467"/>
            <a:chExt cx="1719619" cy="232012"/>
          </a:xfrm>
        </p:grpSpPr>
        <p:sp>
          <p:nvSpPr>
            <p:cNvPr id="21" name="Freeform 20"/>
            <p:cNvSpPr/>
            <p:nvPr/>
          </p:nvSpPr>
          <p:spPr>
            <a:xfrm flipH="1">
              <a:off x="5336274" y="4476467"/>
              <a:ext cx="45719" cy="232012"/>
            </a:xfrm>
            <a:custGeom>
              <a:avLst/>
              <a:gdLst>
                <a:gd name="connsiteX0" fmla="*/ 0 w 0"/>
                <a:gd name="connsiteY0" fmla="*/ 177421 h 177421"/>
                <a:gd name="connsiteX1" fmla="*/ 0 w 0"/>
                <a:gd name="connsiteY1" fmla="*/ 0 h 17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77421">
                  <a:moveTo>
                    <a:pt x="0" y="177421"/>
                  </a:moveTo>
                  <a:lnTo>
                    <a:pt x="0" y="0"/>
                  </a:lnTo>
                </a:path>
              </a:pathLst>
            </a:cu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7055893" y="4490115"/>
              <a:ext cx="0" cy="1303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1" idx="1"/>
            </p:cNvCxnSpPr>
            <p:nvPr/>
          </p:nvCxnSpPr>
          <p:spPr>
            <a:xfrm>
              <a:off x="5381993" y="4476467"/>
              <a:ext cx="1673900" cy="136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7101612" y="4370612"/>
            <a:ext cx="16857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OXIDATION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27534" y="5229185"/>
            <a:ext cx="180049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REDUCTION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88332" y="4708479"/>
            <a:ext cx="2553195" cy="391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Check other examples as well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802EDE-F9DD-48A4-AB1C-3C9B762C4022}"/>
              </a:ext>
            </a:extLst>
          </p:cNvPr>
          <p:cNvSpPr/>
          <p:nvPr/>
        </p:nvSpPr>
        <p:spPr>
          <a:xfrm>
            <a:off x="5812383" y="2328136"/>
            <a:ext cx="1475561" cy="2217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Sodium sulphate</a:t>
            </a:r>
            <a:endParaRPr lang="en-IN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AA1218-8D0E-46F6-A9C0-EF9F7DA5DB15}"/>
              </a:ext>
            </a:extLst>
          </p:cNvPr>
          <p:cNvSpPr/>
          <p:nvPr/>
        </p:nvSpPr>
        <p:spPr>
          <a:xfrm>
            <a:off x="6850551" y="2616601"/>
            <a:ext cx="1475561" cy="221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Barium chloride</a:t>
            </a:r>
            <a:endParaRPr lang="en-IN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BEFCA1-2755-4A46-BC5B-B8BE0A4ACCAF}"/>
              </a:ext>
            </a:extLst>
          </p:cNvPr>
          <p:cNvSpPr/>
          <p:nvPr/>
        </p:nvSpPr>
        <p:spPr>
          <a:xfrm>
            <a:off x="8049612" y="2352820"/>
            <a:ext cx="1475561" cy="2217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Barium sulphate</a:t>
            </a:r>
            <a:endParaRPr lang="en-IN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09CC24-A419-434A-B39E-6B9530A6B3F8}"/>
              </a:ext>
            </a:extLst>
          </p:cNvPr>
          <p:cNvSpPr/>
          <p:nvPr/>
        </p:nvSpPr>
        <p:spPr>
          <a:xfrm>
            <a:off x="9360760" y="2628749"/>
            <a:ext cx="1475561" cy="221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Sodium chloride</a:t>
            </a:r>
            <a:endParaRPr lang="en-IN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4600C4-D976-427C-8A3B-180CDBFB8F48}"/>
              </a:ext>
            </a:extLst>
          </p:cNvPr>
          <p:cNvSpPr/>
          <p:nvPr/>
        </p:nvSpPr>
        <p:spPr>
          <a:xfrm>
            <a:off x="3803491" y="4457595"/>
            <a:ext cx="1199424" cy="2221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Copper oxide</a:t>
            </a:r>
            <a:endParaRPr lang="en-IN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31FB67-F53E-8188-2FF6-380E0B9472A4}"/>
              </a:ext>
            </a:extLst>
          </p:cNvPr>
          <p:cNvSpPr/>
          <p:nvPr/>
        </p:nvSpPr>
        <p:spPr>
          <a:xfrm>
            <a:off x="1957654" y="5742038"/>
            <a:ext cx="8276692" cy="6231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Ink Free" panose="03080402000500000000" pitchFamily="66" charset="0"/>
              </a:rPr>
              <a:t>Created by: Tenzin Kalden, rangjong.com</a:t>
            </a:r>
            <a:endParaRPr lang="en-IN" sz="36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8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42423"/>
              </p:ext>
            </p:extLst>
          </p:nvPr>
        </p:nvGraphicFramePr>
        <p:xfrm>
          <a:off x="1283647" y="593628"/>
          <a:ext cx="9377528" cy="4125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8764">
                  <a:extLst>
                    <a:ext uri="{9D8B030D-6E8A-4147-A177-3AD203B41FA5}">
                      <a16:colId xmlns:a16="http://schemas.microsoft.com/office/drawing/2014/main" val="4078622906"/>
                    </a:ext>
                  </a:extLst>
                </a:gridCol>
                <a:gridCol w="4688764">
                  <a:extLst>
                    <a:ext uri="{9D8B030D-6E8A-4147-A177-3AD203B41FA5}">
                      <a16:colId xmlns:a16="http://schemas.microsoft.com/office/drawing/2014/main" val="1907242249"/>
                    </a:ext>
                  </a:extLst>
                </a:gridCol>
              </a:tblGrid>
              <a:tr h="37975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 Black" panose="020B0A04020102020204" pitchFamily="34" charset="0"/>
                        </a:rPr>
                        <a:t>6.</a:t>
                      </a:r>
                      <a:r>
                        <a:rPr lang="en-IN" sz="1600" baseline="0" dirty="0">
                          <a:latin typeface="Arial Black" panose="020B0A04020102020204" pitchFamily="34" charset="0"/>
                        </a:rPr>
                        <a:t> Corrosion </a:t>
                      </a:r>
                      <a:endParaRPr lang="en-IN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 Black" panose="020B0A04020102020204" pitchFamily="34" charset="0"/>
                        </a:rPr>
                        <a:t>7. Rancidity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39100"/>
                  </a:ext>
                </a:extLst>
              </a:tr>
              <a:tr h="749107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Arial "/>
                        </a:rPr>
                        <a:t>a. It is a process in which metals are slowly eaten up by the action of air, moisture</a:t>
                      </a:r>
                      <a:r>
                        <a:rPr lang="en-IN" sz="1400" baseline="0" dirty="0">
                          <a:latin typeface="Arial "/>
                        </a:rPr>
                        <a:t> or chemicals.</a:t>
                      </a:r>
                      <a:endParaRPr lang="en-IN" sz="1400" dirty="0">
                        <a:latin typeface="Arial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sz="1400" dirty="0">
                          <a:latin typeface="Arial "/>
                        </a:rPr>
                        <a:t>a. It is a</a:t>
                      </a:r>
                      <a:r>
                        <a:rPr lang="en-IN" sz="1400" baseline="0" dirty="0">
                          <a:latin typeface="Arial "/>
                        </a:rPr>
                        <a:t> natural process of decomposition of fat and oil.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1405"/>
                  </a:ext>
                </a:extLst>
              </a:tr>
              <a:tr h="530617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Arial "/>
                        </a:rPr>
                        <a:t>b.</a:t>
                      </a:r>
                      <a:r>
                        <a:rPr lang="en-IN" sz="1400" baseline="0" dirty="0">
                          <a:latin typeface="Arial "/>
                        </a:rPr>
                        <a:t> The chemical substances in the environment reacts with the metal and deteriorates it.</a:t>
                      </a:r>
                      <a:endParaRPr lang="en-IN" sz="1400" dirty="0">
                        <a:latin typeface="Arial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sz="1400" baseline="0" dirty="0">
                          <a:latin typeface="Arial "/>
                        </a:rPr>
                        <a:t>b. It occurs due to oxidation or hydrolysis.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063914"/>
                  </a:ext>
                </a:extLst>
              </a:tr>
              <a:tr h="749107">
                <a:tc>
                  <a:txBody>
                    <a:bodyPr/>
                    <a:lstStyle/>
                    <a:p>
                      <a:r>
                        <a:rPr lang="en-IN" sz="1400" dirty="0">
                          <a:latin typeface="Arial "/>
                        </a:rPr>
                        <a:t>c. The corrosion</a:t>
                      </a:r>
                      <a:r>
                        <a:rPr lang="en-IN" sz="1400" baseline="0" dirty="0">
                          <a:latin typeface="Arial "/>
                        </a:rPr>
                        <a:t> leads to formation of reddish brown coating of iron, black coating of silver and green coating of copper </a:t>
                      </a:r>
                      <a:endParaRPr lang="en-IN" sz="1400" dirty="0">
                        <a:latin typeface="Arial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sz="1400" baseline="0" dirty="0">
                          <a:latin typeface="Arial "/>
                        </a:rPr>
                        <a:t>c. Food becomes rancid due to deterioration of fat.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197419"/>
                  </a:ext>
                </a:extLst>
              </a:tr>
              <a:tr h="1186086">
                <a:tc>
                  <a:txBody>
                    <a:bodyPr/>
                    <a:lstStyle/>
                    <a:p>
                      <a:endParaRPr lang="en-IN" sz="1400" dirty="0">
                        <a:latin typeface="Arial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sz="1400" baseline="0" dirty="0">
                          <a:latin typeface="Arial "/>
                        </a:rPr>
                        <a:t>d. Factors for rancidity:</a:t>
                      </a:r>
                    </a:p>
                    <a:p>
                      <a:pPr marL="0" indent="0">
                        <a:buNone/>
                      </a:pPr>
                      <a:r>
                        <a:rPr lang="en-IN" sz="1400" baseline="0" dirty="0">
                          <a:latin typeface="Arial "/>
                        </a:rPr>
                        <a:t>     </a:t>
                      </a:r>
                      <a:r>
                        <a:rPr lang="en-IN" sz="1400" baseline="0" dirty="0" err="1">
                          <a:latin typeface="Arial "/>
                        </a:rPr>
                        <a:t>i</a:t>
                      </a:r>
                      <a:r>
                        <a:rPr lang="en-IN" sz="1400" baseline="0" dirty="0">
                          <a:latin typeface="Arial "/>
                        </a:rPr>
                        <a:t>. Exposure to air for long duration.</a:t>
                      </a:r>
                    </a:p>
                    <a:p>
                      <a:pPr marL="0" indent="0">
                        <a:buNone/>
                      </a:pPr>
                      <a:r>
                        <a:rPr lang="en-IN" sz="1400" baseline="0" dirty="0">
                          <a:latin typeface="Arial "/>
                        </a:rPr>
                        <a:t>     ii. Heat. </a:t>
                      </a:r>
                    </a:p>
                    <a:p>
                      <a:pPr marL="0" indent="0">
                        <a:buNone/>
                      </a:pPr>
                      <a:r>
                        <a:rPr lang="en-IN" sz="1400" baseline="0" dirty="0">
                          <a:latin typeface="Arial "/>
                        </a:rPr>
                        <a:t>     iii. Light.</a:t>
                      </a:r>
                    </a:p>
                    <a:p>
                      <a:pPr marL="0" indent="0">
                        <a:buNone/>
                      </a:pPr>
                      <a:r>
                        <a:rPr lang="en-IN" sz="1400" baseline="0" dirty="0">
                          <a:latin typeface="Arial "/>
                        </a:rPr>
                        <a:t>     iv. Water.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382417"/>
                  </a:ext>
                </a:extLst>
              </a:tr>
              <a:tr h="530617">
                <a:tc>
                  <a:txBody>
                    <a:bodyPr/>
                    <a:lstStyle/>
                    <a:p>
                      <a:endParaRPr lang="en-IN" sz="1400" dirty="0">
                        <a:latin typeface="Arial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sz="1400" baseline="0" dirty="0">
                          <a:latin typeface="Arial "/>
                        </a:rPr>
                        <a:t>e. Rancidity leads to change in smell and taste of food.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731528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567976" y="3081777"/>
            <a:ext cx="3913116" cy="1489176"/>
            <a:chOff x="2059295" y="3152633"/>
            <a:chExt cx="3913116" cy="1489176"/>
          </a:xfrm>
        </p:grpSpPr>
        <p:sp>
          <p:nvSpPr>
            <p:cNvPr id="5" name="TextBox 4"/>
            <p:cNvSpPr txBox="1"/>
            <p:nvPr/>
          </p:nvSpPr>
          <p:spPr>
            <a:xfrm>
              <a:off x="3480179" y="3152633"/>
              <a:ext cx="1146412" cy="33855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IN" sz="1600" dirty="0"/>
                <a:t>CORROSION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59295" y="3491187"/>
              <a:ext cx="1093338" cy="584775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RED </a:t>
              </a:r>
            </a:p>
            <a:p>
              <a:pPr algn="ctr"/>
              <a:r>
                <a:rPr lang="en-IN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(IRON)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80179" y="4057034"/>
              <a:ext cx="1146412" cy="584775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BLACK</a:t>
              </a:r>
              <a:r>
                <a:rPr lang="en-IN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IN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en-IN" sz="1600" b="1" dirty="0">
                  <a:ln w="22225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SILVER)</a:t>
              </a:r>
              <a:endParaRPr lang="en-IN" sz="1600" dirty="0"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25999" y="3491187"/>
              <a:ext cx="1146412" cy="584775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sz="1600" dirty="0">
                  <a:ln w="0"/>
                  <a:solidFill>
                    <a:srgbClr val="00B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GREEN</a:t>
              </a:r>
              <a:r>
                <a:rPr lang="en-IN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IN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(COPPER)</a:t>
              </a:r>
            </a:p>
          </p:txBody>
        </p:sp>
        <p:sp>
          <p:nvSpPr>
            <p:cNvPr id="9" name="Quad Arrow 8"/>
            <p:cNvSpPr/>
            <p:nvPr/>
          </p:nvSpPr>
          <p:spPr>
            <a:xfrm>
              <a:off x="3179928" y="3557066"/>
              <a:ext cx="1646071" cy="453016"/>
            </a:xfrm>
            <a:prstGeom prst="quad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4701620"/>
            <a:ext cx="1160455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CORROSION EX:  RUSTING OF IRON </a:t>
            </a:r>
          </a:p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4Fe + 3O</a:t>
            </a:r>
            <a:r>
              <a:rPr lang="en-IN" sz="2000" baseline="-25000" dirty="0"/>
              <a:t>2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</a:rPr>
              <a:t> 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  <a:sym typeface="Wingdings" panose="05000000000000000000" pitchFamily="2" charset="2"/>
              </a:rPr>
              <a:t>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  <a:sym typeface="Wingdings" panose="05000000000000000000" pitchFamily="2" charset="2"/>
              </a:rPr>
              <a:t>2Fe</a:t>
            </a:r>
            <a:r>
              <a:rPr lang="en-IN" sz="2000" baseline="-25000" dirty="0"/>
              <a:t>2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  <a:sym typeface="Wingdings" panose="05000000000000000000" pitchFamily="2" charset="2"/>
              </a:rPr>
              <a:t>O</a:t>
            </a:r>
            <a:r>
              <a:rPr lang="en-IN" sz="2000" baseline="-25000" dirty="0"/>
              <a:t>3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  <a:sym typeface="Wingdings" panose="05000000000000000000" pitchFamily="2" charset="2"/>
              </a:rPr>
              <a:t> (Ferric oxide)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"/>
                <a:sym typeface="Wingdings" panose="05000000000000000000" pitchFamily="2" charset="2"/>
              </a:rPr>
              <a:t>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"/>
            </a:endParaRPr>
          </a:p>
        </p:txBody>
      </p:sp>
      <p:sp>
        <p:nvSpPr>
          <p:cNvPr id="2" name="Bent-Up Arrow 1"/>
          <p:cNvSpPr/>
          <p:nvPr/>
        </p:nvSpPr>
        <p:spPr>
          <a:xfrm rot="10800000" flipH="1">
            <a:off x="5481092" y="4900832"/>
            <a:ext cx="310823" cy="2470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F35725-9FD7-A684-5F1E-7773787AB60A}"/>
              </a:ext>
            </a:extLst>
          </p:cNvPr>
          <p:cNvSpPr/>
          <p:nvPr/>
        </p:nvSpPr>
        <p:spPr>
          <a:xfrm>
            <a:off x="1957654" y="5742038"/>
            <a:ext cx="8276692" cy="6231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Ink Free" panose="03080402000500000000" pitchFamily="66" charset="0"/>
              </a:rPr>
              <a:t>Created by: Tenzin Kalden, rangjong.com</a:t>
            </a:r>
            <a:endParaRPr lang="en-IN" sz="36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9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95E42-88ED-CE3E-3F4C-3273106A6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B5A8AE-18CB-509F-B665-A43A4D8788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62" b="60326" l="17778" r="82292">
                        <a14:foregroundMark x1="18264" y1="38475" x2="17847" y2="46272"/>
                        <a14:foregroundMark x1="27986" y1="42159" x2="26736" y2="44216"/>
                        <a14:foregroundMark x1="36736" y1="42502" x2="36736" y2="44730"/>
                        <a14:foregroundMark x1="55903" y1="39674" x2="55486" y2="42674"/>
                        <a14:foregroundMark x1="65208" y1="42502" x2="65347" y2="44730"/>
                        <a14:foregroundMark x1="69583" y1="43016" x2="69583" y2="44730"/>
                        <a14:foregroundMark x1="77917" y1="43016" x2="77639" y2="45930"/>
                        <a14:foregroundMark x1="82292" y1="45930" x2="82014" y2="4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115" t="31127" r="15369" b="36372"/>
          <a:stretch>
            <a:fillRect/>
          </a:stretch>
        </p:blipFill>
        <p:spPr>
          <a:xfrm>
            <a:off x="806623" y="1879546"/>
            <a:ext cx="10578753" cy="38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xplosion-80108">
            <a:hlinkClick r:id="" action="ppaction://media"/>
            <a:extLst>
              <a:ext uri="{FF2B5EF4-FFF2-40B4-BE49-F238E27FC236}">
                <a16:creationId xmlns:a16="http://schemas.microsoft.com/office/drawing/2014/main" id="{8EA809DF-4ED3-F594-AEBF-AA6E67A802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93564" y="62030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707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57974"/>
            <a:ext cx="12192000" cy="662275"/>
          </a:xfrm>
          <a:solidFill>
            <a:srgbClr val="FFC000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IN" sz="4000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ROG Fonts" panose="00000500000000000000" pitchFamily="50" charset="0"/>
              </a:rPr>
              <a:t>Chemical reaction and equation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541445">
            <a:off x="8735943" y="1560033"/>
            <a:ext cx="2153300" cy="550333"/>
          </a:xfrm>
        </p:spPr>
        <p:txBody>
          <a:bodyPr/>
          <a:lstStyle/>
          <a:p>
            <a:r>
              <a:rPr lang="en-IN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Class X, ch-1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74F683-63F2-B32D-55FC-1B7274373CF0}"/>
              </a:ext>
            </a:extLst>
          </p:cNvPr>
          <p:cNvSpPr/>
          <p:nvPr/>
        </p:nvSpPr>
        <p:spPr>
          <a:xfrm>
            <a:off x="0" y="6220250"/>
            <a:ext cx="12192000" cy="662275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Ink Free" panose="03080402000500000000" pitchFamily="66" charset="0"/>
              </a:rPr>
              <a:t>Created by: Tenzin Kalden, rangjong.com</a:t>
            </a:r>
            <a:endParaRPr lang="en-IN" sz="40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9448"/>
            <a:ext cx="10785949" cy="1151965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en-IN" u="sng" dirty="0"/>
              <a:t>Chemical reaction</a:t>
            </a:r>
            <a:r>
              <a:rPr lang="en-IN" dirty="0"/>
              <a:t>:</a:t>
            </a:r>
            <a:r>
              <a:rPr lang="en-IN" sz="2000" dirty="0"/>
              <a:t>    </a:t>
            </a:r>
            <a:r>
              <a:rPr lang="en-IN" sz="3200" cap="none" dirty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process in which one/more substances are changed into </a:t>
            </a:r>
            <a:r>
              <a:rPr lang="en-IN" sz="3200" cap="none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substance.</a:t>
            </a:r>
            <a:endParaRPr lang="en-IN" cap="none" dirty="0">
              <a:ln w="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2089" y="2141131"/>
            <a:ext cx="10394707" cy="3311189"/>
          </a:xfrm>
        </p:spPr>
        <p:txBody>
          <a:bodyPr/>
          <a:lstStyle/>
          <a:p>
            <a:r>
              <a:rPr lang="en-IN" spc="300" dirty="0"/>
              <a:t>Observations that help us determine taking place of a chemical reaction are:</a:t>
            </a:r>
          </a:p>
          <a:p>
            <a:pPr lvl="1" algn="just">
              <a:buFont typeface="Wingdings" panose="05000000000000000000" pitchFamily="2" charset="2"/>
              <a:buChar char="à"/>
            </a:pPr>
            <a:r>
              <a:rPr lang="en-IN" sz="2800" dirty="0">
                <a:latin typeface="Aptos" panose="020B0004020202020204" pitchFamily="34" charset="0"/>
                <a:sym typeface="Wingdings" panose="05000000000000000000" pitchFamily="2" charset="2"/>
              </a:rPr>
              <a:t>Change in state (solid, liquid or gas)</a:t>
            </a:r>
          </a:p>
          <a:p>
            <a:pPr lvl="1" algn="just">
              <a:buFont typeface="Wingdings" panose="05000000000000000000" pitchFamily="2" charset="2"/>
              <a:buChar char="à"/>
            </a:pPr>
            <a:r>
              <a:rPr lang="en-IN" sz="2800" dirty="0">
                <a:latin typeface="Aptos" panose="020B0004020202020204" pitchFamily="34" charset="0"/>
                <a:sym typeface="Wingdings" panose="05000000000000000000" pitchFamily="2" charset="2"/>
              </a:rPr>
              <a:t>Change in colour.</a:t>
            </a:r>
          </a:p>
          <a:p>
            <a:pPr lvl="1" algn="just">
              <a:buFont typeface="Wingdings" panose="05000000000000000000" pitchFamily="2" charset="2"/>
              <a:buChar char="à"/>
            </a:pPr>
            <a:r>
              <a:rPr lang="en-IN" sz="2800" dirty="0">
                <a:latin typeface="Aptos" panose="020B0004020202020204" pitchFamily="34" charset="0"/>
                <a:sym typeface="Wingdings" panose="05000000000000000000" pitchFamily="2" charset="2"/>
              </a:rPr>
              <a:t>Evolution of gas.</a:t>
            </a:r>
          </a:p>
          <a:p>
            <a:pPr lvl="1" algn="just">
              <a:buFont typeface="Wingdings" panose="05000000000000000000" pitchFamily="2" charset="2"/>
              <a:buChar char="à"/>
            </a:pPr>
            <a:r>
              <a:rPr lang="en-IN" sz="2800" dirty="0">
                <a:latin typeface="Aptos" panose="020B0004020202020204" pitchFamily="34" charset="0"/>
                <a:sym typeface="Wingdings" panose="05000000000000000000" pitchFamily="2" charset="2"/>
              </a:rPr>
              <a:t>Change in temperature.</a:t>
            </a:r>
            <a:endParaRPr lang="en-IN" sz="2800" dirty="0">
              <a:latin typeface="Aptos" panose="020B00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BC3656-C5DD-67EA-52B4-39F33DCC3776}"/>
              </a:ext>
            </a:extLst>
          </p:cNvPr>
          <p:cNvSpPr/>
          <p:nvPr/>
        </p:nvSpPr>
        <p:spPr>
          <a:xfrm>
            <a:off x="1957654" y="5742038"/>
            <a:ext cx="8276692" cy="6231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Ink Free" panose="03080402000500000000" pitchFamily="66" charset="0"/>
              </a:rPr>
              <a:t>Created by: Tenzin Kalden, rangjong.com</a:t>
            </a:r>
            <a:endParaRPr lang="en-IN" sz="36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955593" cy="1151965"/>
          </a:xfrm>
        </p:spPr>
        <p:txBody>
          <a:bodyPr>
            <a:normAutofit fontScale="90000"/>
          </a:bodyPr>
          <a:lstStyle/>
          <a:p>
            <a:r>
              <a:rPr lang="en-IN" u="sng" dirty="0"/>
              <a:t>a. Chemical equations</a:t>
            </a:r>
            <a:r>
              <a:rPr lang="en-IN" dirty="0"/>
              <a:t>: </a:t>
            </a:r>
            <a:r>
              <a:rPr lang="en-IN" sz="32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the descriptions of 								chemical reaction.</a:t>
            </a:r>
            <a:endParaRPr lang="en-IN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" y="2138954"/>
            <a:ext cx="193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Reaction: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48167" y="3024918"/>
            <a:ext cx="7472149" cy="1667368"/>
            <a:chOff x="2081284" y="2388357"/>
            <a:chExt cx="7472149" cy="1667368"/>
          </a:xfrm>
        </p:grpSpPr>
        <p:sp>
          <p:nvSpPr>
            <p:cNvPr id="4" name="Oval 3"/>
            <p:cNvSpPr/>
            <p:nvPr/>
          </p:nvSpPr>
          <p:spPr>
            <a:xfrm>
              <a:off x="2081284" y="2388357"/>
              <a:ext cx="1064525" cy="92804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  <a:endPara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" name="Plus 4"/>
            <p:cNvSpPr/>
            <p:nvPr/>
          </p:nvSpPr>
          <p:spPr>
            <a:xfrm>
              <a:off x="3248167" y="2490716"/>
              <a:ext cx="832513" cy="76427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85396" y="2422477"/>
              <a:ext cx="859809" cy="8325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B</a:t>
              </a:r>
              <a:endParaRPr lang="e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5622878" y="2582838"/>
              <a:ext cx="1173708" cy="5800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301552" y="2388357"/>
              <a:ext cx="1583141" cy="77451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3600" dirty="0"/>
                <a:t>AB</a:t>
              </a:r>
              <a:endParaRPr lang="en-IN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16708" y="3470950"/>
              <a:ext cx="2695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LHS: Reactants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59306" y="3421071"/>
              <a:ext cx="24941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u="sng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RHS: Product: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D644FF-5BAA-023D-7120-D9267F9905E3}"/>
              </a:ext>
            </a:extLst>
          </p:cNvPr>
          <p:cNvSpPr/>
          <p:nvPr/>
        </p:nvSpPr>
        <p:spPr>
          <a:xfrm>
            <a:off x="1957654" y="5742038"/>
            <a:ext cx="8276692" cy="6231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Ink Free" panose="03080402000500000000" pitchFamily="66" charset="0"/>
              </a:rPr>
              <a:t>Created by: Tenzin Kalden, rangjong.com</a:t>
            </a:r>
            <a:endParaRPr lang="en-IN" sz="36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2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627" y="415512"/>
            <a:ext cx="109182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 Black" panose="020B0A04020102020204" pitchFamily="34" charset="0"/>
              </a:rPr>
              <a:t>1.</a:t>
            </a:r>
            <a:r>
              <a:rPr lang="en-IN" dirty="0">
                <a:latin typeface="Arial Black" panose="020B0A04020102020204" pitchFamily="34" charset="0"/>
              </a:rPr>
              <a:t> Word equation: </a:t>
            </a:r>
            <a:r>
              <a:rPr lang="en-IN" dirty="0">
                <a:latin typeface="AR JULIAN" panose="02000000000000000000" pitchFamily="2" charset="0"/>
              </a:rPr>
              <a:t>It is the way of writing chemical reactions in words.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Arial Black" panose="020B0A04020102020204" pitchFamily="34" charset="0"/>
              </a:rPr>
              <a:t>	Ex: Sodium hydroxide + Hydrochloric acid </a:t>
            </a:r>
            <a:r>
              <a:rPr lang="en-IN" sz="2400" b="1" dirty="0"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IN" dirty="0">
                <a:latin typeface="Arial Black" panose="020B0A04020102020204" pitchFamily="34" charset="0"/>
              </a:rPr>
              <a:t> Sodium chloride + water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 Black" panose="020B0A04020102020204" pitchFamily="34" charset="0"/>
              </a:rPr>
              <a:t>2.</a:t>
            </a:r>
            <a:r>
              <a:rPr lang="en-IN" dirty="0">
                <a:latin typeface="Arial Black" panose="020B0A04020102020204" pitchFamily="34" charset="0"/>
              </a:rPr>
              <a:t> Symbol equation: </a:t>
            </a:r>
            <a:r>
              <a:rPr lang="en-IN" dirty="0">
                <a:latin typeface="AR JULIAN" panose="02000000000000000000" pitchFamily="2" charset="0"/>
              </a:rPr>
              <a:t>It is the way of writing chemical reactions using chemical symbols.</a:t>
            </a:r>
          </a:p>
          <a:p>
            <a:pPr>
              <a:lnSpc>
                <a:spcPct val="150000"/>
              </a:lnSpc>
            </a:pPr>
            <a:r>
              <a:rPr lang="en-IN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	Ex: </a:t>
            </a:r>
            <a:r>
              <a:rPr lang="en-IN" sz="16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NaOH</a:t>
            </a:r>
            <a:r>
              <a:rPr lang="en-IN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+ </a:t>
            </a:r>
            <a:r>
              <a:rPr lang="en-IN" sz="16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HCl</a:t>
            </a:r>
            <a:r>
              <a:rPr lang="en-IN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n-IN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IN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</a:t>
            </a:r>
            <a:r>
              <a:rPr lang="en-IN" sz="16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NaCl</a:t>
            </a:r>
            <a:r>
              <a:rPr lang="en-IN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+ H</a:t>
            </a:r>
            <a:r>
              <a:rPr lang="en-IN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IN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Other examples:</a:t>
            </a:r>
            <a:endParaRPr lang="en-IN" sz="2400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AR JULIAN" panose="02000000000000000000" pitchFamily="2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IN" sz="1600" dirty="0">
                <a:latin typeface="AR JULIAN" panose="02000000000000000000" pitchFamily="2" charset="0"/>
                <a:sym typeface="Wingdings" panose="05000000000000000000" pitchFamily="2" charset="2"/>
              </a:rPr>
              <a:t>	</a:t>
            </a:r>
            <a:r>
              <a:rPr lang="en-IN" sz="1600" dirty="0">
                <a:latin typeface="Arial Black" panose="020B0A04020102020204" pitchFamily="34" charset="0"/>
                <a:sym typeface="Wingdings" panose="05000000000000000000" pitchFamily="2" charset="2"/>
              </a:rPr>
              <a:t>Ex: Magnesium + oxygen  Magnesium oxide </a:t>
            </a:r>
            <a:r>
              <a:rPr lang="en-IN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(MgO)</a:t>
            </a:r>
            <a:endParaRPr lang="en-IN" sz="1600" dirty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IN" sz="1600" dirty="0">
                <a:latin typeface="Arial Black" panose="020B0A04020102020204" pitchFamily="34" charset="0"/>
                <a:sym typeface="Wingdings" panose="05000000000000000000" pitchFamily="2" charset="2"/>
              </a:rPr>
              <a:t>		</a:t>
            </a:r>
            <a:r>
              <a:rPr lang="en-IN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Mg + O</a:t>
            </a:r>
            <a:r>
              <a:rPr lang="en-IN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IN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en-IN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MgO </a:t>
            </a:r>
            <a:r>
              <a:rPr lang="en-IN" sz="1600" dirty="0">
                <a:latin typeface="Arial Black" panose="020B0A04020102020204" pitchFamily="34" charset="0"/>
                <a:sym typeface="Wingdings" panose="05000000000000000000" pitchFamily="2" charset="2"/>
              </a:rPr>
              <a:t>(*see how it is unbalanced? This is called a skeletal equation. We must balance the equation by comparing and changing the number in the coefficient.)</a:t>
            </a:r>
          </a:p>
          <a:p>
            <a:pPr>
              <a:lnSpc>
                <a:spcPct val="150000"/>
              </a:lnSpc>
            </a:pPr>
            <a:r>
              <a:rPr lang="en-IN" sz="1600" dirty="0">
                <a:latin typeface="Arial Black" panose="020B0A04020102020204" pitchFamily="34" charset="0"/>
                <a:sym typeface="Wingdings" panose="05000000000000000000" pitchFamily="2" charset="2"/>
              </a:rPr>
              <a:t>											Balanced: </a:t>
            </a:r>
            <a:r>
              <a:rPr lang="en-IN" sz="1600" u="sng" dirty="0">
                <a:solidFill>
                  <a:schemeClr val="accent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2</a:t>
            </a:r>
            <a:r>
              <a:rPr lang="en-IN" sz="1600" dirty="0">
                <a:latin typeface="Arial Black" panose="020B0A04020102020204" pitchFamily="34" charset="0"/>
                <a:sym typeface="Wingdings" panose="05000000000000000000" pitchFamily="2" charset="2"/>
              </a:rPr>
              <a:t>Mg + O</a:t>
            </a:r>
            <a:r>
              <a:rPr lang="en-IN" baseline="-25000" dirty="0"/>
              <a:t>2</a:t>
            </a:r>
            <a:r>
              <a:rPr lang="en-IN" sz="1600" dirty="0">
                <a:latin typeface="Arial Black" panose="020B0A04020102020204" pitchFamily="34" charset="0"/>
                <a:sym typeface="Wingdings" panose="05000000000000000000" pitchFamily="2" charset="2"/>
              </a:rPr>
              <a:t>  </a:t>
            </a:r>
            <a:r>
              <a:rPr lang="en-IN" sz="16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2</a:t>
            </a:r>
            <a:r>
              <a:rPr lang="en-IN" sz="1600" dirty="0">
                <a:latin typeface="Arial Black" panose="020B0A04020102020204" pitchFamily="34" charset="0"/>
                <a:sym typeface="Wingdings" panose="05000000000000000000" pitchFamily="2" charset="2"/>
              </a:rPr>
              <a:t>MgO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338842"/>
              </p:ext>
            </p:extLst>
          </p:nvPr>
        </p:nvGraphicFramePr>
        <p:xfrm>
          <a:off x="312382" y="4400699"/>
          <a:ext cx="5255904" cy="1144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968">
                  <a:extLst>
                    <a:ext uri="{9D8B030D-6E8A-4147-A177-3AD203B41FA5}">
                      <a16:colId xmlns:a16="http://schemas.microsoft.com/office/drawing/2014/main" val="4056469521"/>
                    </a:ext>
                  </a:extLst>
                </a:gridCol>
                <a:gridCol w="1751968">
                  <a:extLst>
                    <a:ext uri="{9D8B030D-6E8A-4147-A177-3AD203B41FA5}">
                      <a16:colId xmlns:a16="http://schemas.microsoft.com/office/drawing/2014/main" val="3089309360"/>
                    </a:ext>
                  </a:extLst>
                </a:gridCol>
                <a:gridCol w="1751968">
                  <a:extLst>
                    <a:ext uri="{9D8B030D-6E8A-4147-A177-3AD203B41FA5}">
                      <a16:colId xmlns:a16="http://schemas.microsoft.com/office/drawing/2014/main" val="2411561274"/>
                    </a:ext>
                  </a:extLst>
                </a:gridCol>
              </a:tblGrid>
              <a:tr h="381589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Elements</a:t>
                      </a:r>
                      <a:endParaRPr lang="en-IN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Lhs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 err="1"/>
                        <a:t>Rhs</a:t>
                      </a:r>
                      <a:endParaRPr lang="en-IN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197435"/>
                  </a:ext>
                </a:extLst>
              </a:tr>
              <a:tr h="381589"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Mg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1 x 2 =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643760"/>
                  </a:ext>
                </a:extLst>
              </a:tr>
              <a:tr h="381589"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93153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206743" y="4899135"/>
            <a:ext cx="43566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Coefficient: T</a:t>
            </a:r>
            <a:r>
              <a:rPr lang="en-IN" dirty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  <a:sym typeface="Wingdings" panose="05000000000000000000" pitchFamily="2" charset="2"/>
              </a:rPr>
              <a:t>he place before the element.</a:t>
            </a:r>
            <a:endParaRPr lang="en-IN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796585" y="4611189"/>
            <a:ext cx="313899" cy="288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793298-B611-4311-9CAD-2B29468DF341}"/>
              </a:ext>
            </a:extLst>
          </p:cNvPr>
          <p:cNvSpPr/>
          <p:nvPr/>
        </p:nvSpPr>
        <p:spPr>
          <a:xfrm>
            <a:off x="1162974" y="2565646"/>
            <a:ext cx="1562470" cy="221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Sodium hydroxide</a:t>
            </a:r>
            <a:endParaRPr lang="en-IN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BBD16E-7DCF-41B4-85B5-FC66D9E0894D}"/>
              </a:ext>
            </a:extLst>
          </p:cNvPr>
          <p:cNvSpPr/>
          <p:nvPr/>
        </p:nvSpPr>
        <p:spPr>
          <a:xfrm>
            <a:off x="2948867" y="2584881"/>
            <a:ext cx="1562470" cy="221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Sodium chloride</a:t>
            </a:r>
            <a:endParaRPr lang="en-IN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061AB2-1D47-1DE7-F5E8-ED692547B91A}"/>
              </a:ext>
            </a:extLst>
          </p:cNvPr>
          <p:cNvSpPr/>
          <p:nvPr/>
        </p:nvSpPr>
        <p:spPr>
          <a:xfrm>
            <a:off x="1957654" y="5742038"/>
            <a:ext cx="8276692" cy="6231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Ink Free" panose="03080402000500000000" pitchFamily="66" charset="0"/>
              </a:rPr>
              <a:t>Created by: Tenzin Kalden, rangjong.com</a:t>
            </a:r>
            <a:endParaRPr lang="en-IN" sz="36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66" y="157612"/>
            <a:ext cx="10396882" cy="1151965"/>
          </a:xfrm>
        </p:spPr>
        <p:txBody>
          <a:bodyPr/>
          <a:lstStyle/>
          <a:p>
            <a:r>
              <a:rPr lang="en-IN" u="sng" dirty="0"/>
              <a:t>B. Balancing chemical equations</a:t>
            </a:r>
            <a:r>
              <a:rPr lang="en-IN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0648" y="1286622"/>
            <a:ext cx="10394707" cy="3311189"/>
          </a:xfrm>
        </p:spPr>
        <p:txBody>
          <a:bodyPr>
            <a:normAutofit/>
          </a:bodyPr>
          <a:lstStyle/>
          <a:p>
            <a:r>
              <a:rPr lang="en-IN" dirty="0">
                <a:ln w="28575">
                  <a:solidFill>
                    <a:schemeClr val="tx1"/>
                  </a:solidFill>
                </a:ln>
                <a:solidFill>
                  <a:srgbClr val="92D050"/>
                </a:solidFill>
                <a:latin typeface="Arial Black" panose="020B0A04020102020204" pitchFamily="34" charset="0"/>
              </a:rPr>
              <a:t>Steps: </a:t>
            </a:r>
          </a:p>
          <a:p>
            <a:pPr marL="457200" indent="-457200">
              <a:buAutoNum type="arabicPeriod"/>
            </a:pPr>
            <a:r>
              <a:rPr lang="en-IN" sz="1600" cap="none" dirty="0">
                <a:latin typeface="Arial Black" panose="020B0A04020102020204" pitchFamily="34" charset="0"/>
              </a:rPr>
              <a:t>Make a box around every chemical formula. Don’t change anything inside the box.</a:t>
            </a:r>
          </a:p>
          <a:p>
            <a:pPr marL="457200" indent="-457200">
              <a:buAutoNum type="arabicPeriod"/>
            </a:pPr>
            <a:r>
              <a:rPr lang="en-IN" sz="1600" cap="none" dirty="0">
                <a:latin typeface="Arial Black" panose="020B0A04020102020204" pitchFamily="34" charset="0"/>
              </a:rPr>
              <a:t>Compare and list the number of atoms of each element.</a:t>
            </a:r>
          </a:p>
          <a:p>
            <a:pPr marL="457200" indent="-457200">
              <a:buAutoNum type="arabicPeriod"/>
            </a:pPr>
            <a:r>
              <a:rPr lang="en-IN" sz="1600" cap="none" dirty="0">
                <a:latin typeface="Arial Black" panose="020B0A04020102020204" pitchFamily="34" charset="0"/>
              </a:rPr>
              <a:t>Multiply with respective number to balance.</a:t>
            </a:r>
          </a:p>
          <a:p>
            <a:pPr marL="0" indent="0">
              <a:buNone/>
            </a:pPr>
            <a:r>
              <a:rPr lang="en-IN" sz="1600" cap="none" dirty="0">
                <a:latin typeface="Arial Black" panose="020B0A04020102020204" pitchFamily="34" charset="0"/>
              </a:rPr>
              <a:t>Example: </a:t>
            </a:r>
          </a:p>
          <a:p>
            <a:pPr marL="0" indent="0">
              <a:buNone/>
            </a:pPr>
            <a:endParaRPr lang="en-IN" sz="1600" cap="none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IN" sz="1600" cap="none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IN" sz="1600" cap="none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IN" sz="1600" cap="none" dirty="0">
              <a:latin typeface="Arial Black" panose="020B0A040201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51628" y="2711378"/>
            <a:ext cx="5418734" cy="461666"/>
            <a:chOff x="1214650" y="4531054"/>
            <a:chExt cx="5837264" cy="503405"/>
          </a:xfrm>
        </p:grpSpPr>
        <p:sp>
          <p:nvSpPr>
            <p:cNvPr id="6" name="TextBox 5"/>
            <p:cNvSpPr txBox="1"/>
            <p:nvPr/>
          </p:nvSpPr>
          <p:spPr>
            <a:xfrm>
              <a:off x="1214650" y="4531056"/>
              <a:ext cx="46358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N" sz="2400" dirty="0"/>
                <a:t>Fe</a:t>
              </a:r>
              <a:endParaRPr lang="en-IN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4580" y="4531055"/>
              <a:ext cx="647901" cy="5034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N" sz="2400" dirty="0"/>
                <a:t>H</a:t>
              </a:r>
              <a:r>
                <a:rPr lang="en-IN" baseline="-25000" dirty="0"/>
                <a:t>2</a:t>
              </a:r>
              <a:r>
                <a:rPr lang="en-IN" sz="2400" dirty="0"/>
                <a:t>O</a:t>
              </a:r>
              <a:endParaRPr lang="en-IN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86825" y="4531055"/>
              <a:ext cx="881022" cy="5034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N" sz="2400" dirty="0"/>
                <a:t>Fe</a:t>
              </a:r>
              <a:r>
                <a:rPr lang="en-IN" sz="2400" baseline="-25000" dirty="0"/>
                <a:t>3</a:t>
              </a:r>
              <a:r>
                <a:rPr lang="en-IN" sz="2400" dirty="0"/>
                <a:t>O</a:t>
              </a:r>
              <a:r>
                <a:rPr lang="en-IN" baseline="-25000" dirty="0"/>
                <a:t>4</a:t>
              </a:r>
              <a:endParaRPr lang="en-IN" dirty="0"/>
            </a:p>
          </p:txBody>
        </p:sp>
        <p:sp>
          <p:nvSpPr>
            <p:cNvPr id="9" name="Plus 8"/>
            <p:cNvSpPr/>
            <p:nvPr/>
          </p:nvSpPr>
          <p:spPr>
            <a:xfrm>
              <a:off x="2060812" y="4585645"/>
              <a:ext cx="341194" cy="352482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45545" y="4640239"/>
              <a:ext cx="423080" cy="3524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85328" y="4531054"/>
              <a:ext cx="466586" cy="5034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IN" sz="2400" dirty="0"/>
                <a:t>H</a:t>
              </a:r>
              <a:r>
                <a:rPr lang="en-IN" baseline="-25000" dirty="0"/>
                <a:t>2</a:t>
              </a:r>
              <a:endParaRPr lang="en-IN" dirty="0"/>
            </a:p>
          </p:txBody>
        </p:sp>
        <p:sp>
          <p:nvSpPr>
            <p:cNvPr id="12" name="Plus 11"/>
            <p:cNvSpPr/>
            <p:nvPr/>
          </p:nvSpPr>
          <p:spPr>
            <a:xfrm>
              <a:off x="6011245" y="4585645"/>
              <a:ext cx="341194" cy="352482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603793"/>
              </p:ext>
            </p:extLst>
          </p:nvPr>
        </p:nvGraphicFramePr>
        <p:xfrm>
          <a:off x="7704901" y="3474719"/>
          <a:ext cx="3721056" cy="1854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352">
                  <a:extLst>
                    <a:ext uri="{9D8B030D-6E8A-4147-A177-3AD203B41FA5}">
                      <a16:colId xmlns:a16="http://schemas.microsoft.com/office/drawing/2014/main" val="2858736245"/>
                    </a:ext>
                  </a:extLst>
                </a:gridCol>
                <a:gridCol w="1240352">
                  <a:extLst>
                    <a:ext uri="{9D8B030D-6E8A-4147-A177-3AD203B41FA5}">
                      <a16:colId xmlns:a16="http://schemas.microsoft.com/office/drawing/2014/main" val="428809385"/>
                    </a:ext>
                  </a:extLst>
                </a:gridCol>
                <a:gridCol w="1240352">
                  <a:extLst>
                    <a:ext uri="{9D8B030D-6E8A-4147-A177-3AD203B41FA5}">
                      <a16:colId xmlns:a16="http://schemas.microsoft.com/office/drawing/2014/main" val="1261348407"/>
                    </a:ext>
                  </a:extLst>
                </a:gridCol>
              </a:tblGrid>
              <a:tr h="463653"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Element</a:t>
                      </a:r>
                      <a:r>
                        <a:rPr lang="en-IN" b="0" baseline="0" dirty="0"/>
                        <a:t> 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Lhs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 err="1"/>
                        <a:t>Rhs</a:t>
                      </a:r>
                      <a:endParaRPr lang="en-IN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43539"/>
                  </a:ext>
                </a:extLst>
              </a:tr>
              <a:tr h="463653"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Fe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1 x 3 =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337695"/>
                  </a:ext>
                </a:extLst>
              </a:tr>
              <a:tr h="463653"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strike="noStrike" dirty="0"/>
                        <a:t>2</a:t>
                      </a:r>
                      <a:r>
                        <a:rPr lang="en-IN" b="0" strike="noStrike" baseline="0" dirty="0"/>
                        <a:t> (8)</a:t>
                      </a:r>
                      <a:endParaRPr lang="en-IN" b="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2 x 4 =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850416"/>
                  </a:ext>
                </a:extLst>
              </a:tr>
              <a:tr h="463653"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1 x 4 =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82475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147383" y="4104742"/>
            <a:ext cx="6263351" cy="707886"/>
            <a:chOff x="2028528" y="2503526"/>
            <a:chExt cx="6263351" cy="707886"/>
          </a:xfrm>
        </p:grpSpPr>
        <p:grpSp>
          <p:nvGrpSpPr>
            <p:cNvPr id="24" name="Group 23"/>
            <p:cNvGrpSpPr/>
            <p:nvPr/>
          </p:nvGrpSpPr>
          <p:grpSpPr>
            <a:xfrm>
              <a:off x="2486375" y="2626632"/>
              <a:ext cx="5805504" cy="480806"/>
              <a:chOff x="1214650" y="4510184"/>
              <a:chExt cx="6253906" cy="52427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214650" y="4531056"/>
                <a:ext cx="463588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IN" sz="2400" dirty="0"/>
                  <a:t>Fe</a:t>
                </a:r>
                <a:endParaRPr lang="en-IN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784580" y="4531056"/>
                <a:ext cx="675530" cy="5034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IN" sz="2400" dirty="0"/>
                  <a:t>H</a:t>
                </a:r>
                <a:r>
                  <a:rPr lang="en-IN" sz="2400" baseline="-25000" dirty="0"/>
                  <a:t>2</a:t>
                </a:r>
                <a:r>
                  <a:rPr lang="en-IN" sz="2400" dirty="0"/>
                  <a:t>O</a:t>
                </a:r>
                <a:endParaRPr lang="en-IN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786825" y="4531054"/>
                <a:ext cx="881022" cy="5034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IN" sz="2400" dirty="0"/>
                  <a:t>Fe</a:t>
                </a:r>
                <a:r>
                  <a:rPr lang="en-IN" sz="2400" baseline="-25000" dirty="0"/>
                  <a:t>3</a:t>
                </a:r>
                <a:r>
                  <a:rPr lang="en-IN" sz="2400" dirty="0"/>
                  <a:t>O</a:t>
                </a:r>
                <a:r>
                  <a:rPr lang="en-IN" baseline="-25000" dirty="0"/>
                  <a:t>4</a:t>
                </a:r>
                <a:endParaRPr lang="en-IN" dirty="0"/>
              </a:p>
            </p:txBody>
          </p:sp>
          <p:sp>
            <p:nvSpPr>
              <p:cNvPr id="31" name="Plus 30"/>
              <p:cNvSpPr/>
              <p:nvPr/>
            </p:nvSpPr>
            <p:spPr>
              <a:xfrm>
                <a:off x="1952211" y="4588724"/>
                <a:ext cx="341194" cy="352481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2" name="Right Arrow 31"/>
              <p:cNvSpPr/>
              <p:nvPr/>
            </p:nvSpPr>
            <p:spPr>
              <a:xfrm>
                <a:off x="3845545" y="4640239"/>
                <a:ext cx="666160" cy="29788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852239" y="4510184"/>
                <a:ext cx="616317" cy="5034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IN" sz="2400" dirty="0"/>
                  <a:t>H</a:t>
                </a:r>
                <a:r>
                  <a:rPr lang="en-IN" baseline="-25000" dirty="0"/>
                  <a:t>2</a:t>
                </a:r>
                <a:endParaRPr lang="en-IN" dirty="0"/>
              </a:p>
            </p:txBody>
          </p:sp>
          <p:sp>
            <p:nvSpPr>
              <p:cNvPr id="34" name="Plus 33"/>
              <p:cNvSpPr/>
              <p:nvPr/>
            </p:nvSpPr>
            <p:spPr>
              <a:xfrm>
                <a:off x="6011245" y="4585645"/>
                <a:ext cx="341194" cy="352482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2028528" y="2503526"/>
              <a:ext cx="45784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03350" y="2503526"/>
              <a:ext cx="45784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</a:t>
              </a:r>
              <a:endPara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28283" y="2553589"/>
              <a:ext cx="45784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</a:t>
              </a:r>
              <a:endPara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658453" y="3252464"/>
            <a:ext cx="3013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Balanced: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7AA74D-80FD-4F4B-84A5-65FB45CD51DD}"/>
              </a:ext>
            </a:extLst>
          </p:cNvPr>
          <p:cNvSpPr/>
          <p:nvPr/>
        </p:nvSpPr>
        <p:spPr>
          <a:xfrm>
            <a:off x="4938480" y="3209679"/>
            <a:ext cx="1562470" cy="221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Iron oxide</a:t>
            </a:r>
            <a:endParaRPr lang="en-IN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D21EAE-F369-0CCC-A44F-5FA73E91FFCD}"/>
              </a:ext>
            </a:extLst>
          </p:cNvPr>
          <p:cNvSpPr/>
          <p:nvPr/>
        </p:nvSpPr>
        <p:spPr>
          <a:xfrm>
            <a:off x="1957654" y="5742038"/>
            <a:ext cx="8276692" cy="6231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Ink Free" panose="03080402000500000000" pitchFamily="66" charset="0"/>
              </a:rPr>
              <a:t>Created by: Tenzin Kalden, rangjong.com</a:t>
            </a:r>
            <a:endParaRPr lang="en-IN" sz="36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34" y="962192"/>
            <a:ext cx="10678885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C: writing symbols of physical states:</a:t>
            </a:r>
            <a:br>
              <a:rPr lang="en-IN" dirty="0"/>
            </a:b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54189" y="4023681"/>
            <a:ext cx="11237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*</a:t>
            </a:r>
            <a:r>
              <a:rPr lang="en-IN" sz="3200" u="sng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Catalyst:</a:t>
            </a:r>
            <a:r>
              <a:rPr lang="en-IN" sz="3200" dirty="0">
                <a:latin typeface="Arial Black" panose="020B0A04020102020204" pitchFamily="34" charset="0"/>
              </a:rPr>
              <a:t> </a:t>
            </a:r>
            <a:r>
              <a:rPr lang="en-IN" sz="2400" dirty="0">
                <a:latin typeface="Arial Black" panose="020B0A04020102020204" pitchFamily="34" charset="0"/>
              </a:rPr>
              <a:t>Is a substance that increases the rate of a chemical reaction with itself undergoing no chemical change. </a:t>
            </a:r>
          </a:p>
          <a:p>
            <a:r>
              <a:rPr lang="en-IN" sz="2400" dirty="0">
                <a:latin typeface="Arial Black" panose="020B0A04020102020204" pitchFamily="34" charset="0"/>
              </a:rPr>
              <a:t>					</a:t>
            </a:r>
            <a:r>
              <a:rPr lang="en-IN" sz="2400" dirty="0"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en-IN" sz="24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Potassium permanganate </a:t>
            </a:r>
            <a:r>
              <a:rPr lang="en-IN" sz="2400" dirty="0">
                <a:solidFill>
                  <a:srgbClr val="7030A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(KMnO4)</a:t>
            </a:r>
            <a:endParaRPr lang="en-IN" sz="1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7985" y="1837765"/>
            <a:ext cx="9662612" cy="1952851"/>
            <a:chOff x="508271" y="1837765"/>
            <a:chExt cx="9662612" cy="1952851"/>
          </a:xfrm>
        </p:grpSpPr>
        <p:sp>
          <p:nvSpPr>
            <p:cNvPr id="16" name="TextBox 15"/>
            <p:cNvSpPr txBox="1"/>
            <p:nvPr/>
          </p:nvSpPr>
          <p:spPr>
            <a:xfrm>
              <a:off x="685654" y="1883324"/>
              <a:ext cx="1607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>
                  <a:latin typeface="Arial Black" panose="020B0A04020102020204" pitchFamily="34" charset="0"/>
                </a:rPr>
                <a:t>Solid (s)</a:t>
              </a:r>
              <a:endParaRPr lang="en-IN" sz="1400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1686" y="1837765"/>
              <a:ext cx="1836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>
                  <a:latin typeface="Arial Black" panose="020B0A04020102020204" pitchFamily="34" charset="0"/>
                </a:rPr>
                <a:t>Liquid (l)</a:t>
              </a:r>
              <a:endParaRPr lang="en-IN" sz="1400" dirty="0">
                <a:latin typeface="Arial Black" panose="020B0A04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50446" y="1849951"/>
              <a:ext cx="2470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>
                  <a:latin typeface="Arial Black" panose="020B0A04020102020204" pitchFamily="34" charset="0"/>
                </a:rPr>
                <a:t>Aqueous (</a:t>
              </a:r>
              <a:r>
                <a:rPr lang="en-IN" sz="2400" dirty="0" err="1">
                  <a:latin typeface="Arial Black" panose="020B0A04020102020204" pitchFamily="34" charset="0"/>
                </a:rPr>
                <a:t>aq</a:t>
              </a:r>
              <a:r>
                <a:rPr lang="en-IN" sz="2400" dirty="0">
                  <a:latin typeface="Arial Black" panose="020B0A04020102020204" pitchFamily="34" charset="0"/>
                </a:rPr>
                <a:t>)</a:t>
              </a:r>
              <a:endParaRPr lang="en-IN" sz="1400" dirty="0">
                <a:latin typeface="Arial Black" panose="020B0A040201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00637" y="1837765"/>
              <a:ext cx="2470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>
                  <a:latin typeface="Arial Black" panose="020B0A04020102020204" pitchFamily="34" charset="0"/>
                </a:rPr>
                <a:t>Gaseous (g)</a:t>
              </a:r>
              <a:endParaRPr lang="en-IN" sz="1400" dirty="0">
                <a:latin typeface="Arial Black" panose="020B0A04020102020204" pitchFamily="34" charset="0"/>
              </a:endParaRPr>
            </a:p>
          </p:txBody>
        </p:sp>
        <p:pic>
          <p:nvPicPr>
            <p:cNvPr id="1026" name="Picture 2" descr="Image result for solid thi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71" y="2400300"/>
              <a:ext cx="1784553" cy="13903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28" name="Picture 4" descr="Image result for liquid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563" y="2400300"/>
              <a:ext cx="3988600" cy="13903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30" name="Picture 6" descr="Image result for gases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8792" y="2385975"/>
              <a:ext cx="2034331" cy="13858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D9789B-33C4-6131-88E8-6FED34F86BE5}"/>
              </a:ext>
            </a:extLst>
          </p:cNvPr>
          <p:cNvSpPr/>
          <p:nvPr/>
        </p:nvSpPr>
        <p:spPr>
          <a:xfrm>
            <a:off x="1957654" y="5742038"/>
            <a:ext cx="8276692" cy="6231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Ink Free" panose="03080402000500000000" pitchFamily="66" charset="0"/>
              </a:rPr>
              <a:t>Created by: Tenzin Kalden, rangjong.com</a:t>
            </a:r>
            <a:endParaRPr lang="en-IN" sz="36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1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99" y="84383"/>
            <a:ext cx="10396882" cy="1151965"/>
          </a:xfrm>
        </p:spPr>
        <p:txBody>
          <a:bodyPr/>
          <a:lstStyle/>
          <a:p>
            <a:r>
              <a:rPr lang="en-IN" dirty="0"/>
              <a:t>D: types of chemical reactions: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59795"/>
              </p:ext>
            </p:extLst>
          </p:nvPr>
        </p:nvGraphicFramePr>
        <p:xfrm>
          <a:off x="277066" y="1176129"/>
          <a:ext cx="11252948" cy="431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872">
                  <a:extLst>
                    <a:ext uri="{9D8B030D-6E8A-4147-A177-3AD203B41FA5}">
                      <a16:colId xmlns:a16="http://schemas.microsoft.com/office/drawing/2014/main" val="3376697578"/>
                    </a:ext>
                  </a:extLst>
                </a:gridCol>
                <a:gridCol w="6315076">
                  <a:extLst>
                    <a:ext uri="{9D8B030D-6E8A-4147-A177-3AD203B41FA5}">
                      <a16:colId xmlns:a16="http://schemas.microsoft.com/office/drawing/2014/main" val="1848493327"/>
                    </a:ext>
                  </a:extLst>
                </a:gridCol>
              </a:tblGrid>
              <a:tr h="411266">
                <a:tc>
                  <a:txBody>
                    <a:bodyPr/>
                    <a:lstStyle/>
                    <a:p>
                      <a:pPr algn="ctr"/>
                      <a:r>
                        <a:rPr lang="en-IN" b="0" spc="3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1. Combination 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spc="3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2. Decomposition reaction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26102"/>
                  </a:ext>
                </a:extLst>
              </a:tr>
              <a:tr h="41126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When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single product is formed from two or more reactants. </a:t>
                      </a:r>
                    </a:p>
                    <a:p>
                      <a:pPr marL="0" indent="0">
                        <a:buNone/>
                      </a:pPr>
                      <a:r>
                        <a:rPr lang="en-IN" sz="1400" b="1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indent="0">
                        <a:buNone/>
                      </a:pP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when two or more reactants combine to form one product.</a:t>
                      </a:r>
                      <a:endParaRPr lang="en-IN" sz="1400" b="0" spc="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*When a single reactant breaks down to give (multiple) simpler products.</a:t>
                      </a:r>
                    </a:p>
                    <a:p>
                      <a:pPr marL="0" indent="0">
                        <a:buNone/>
                      </a:pP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It requires energy in the form of heat, electricity or sunlight.</a:t>
                      </a:r>
                      <a:endParaRPr lang="en-IN" sz="1400" b="0" spc="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466468"/>
                  </a:ext>
                </a:extLst>
              </a:tr>
              <a:tr h="41126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Ex:1.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b="1" u="sng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Burning of coal:</a:t>
                      </a:r>
                    </a:p>
                    <a:p>
                      <a:pPr marL="0" indent="0">
                        <a:buNone/>
                      </a:pP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*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1400" b="1" spc="3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</a:t>
                      </a: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(s) </a:t>
                      </a:r>
                      <a:r>
                        <a:rPr lang="en-IN" sz="1400" b="1" spc="3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+ O</a:t>
                      </a:r>
                      <a:r>
                        <a:rPr lang="en-IN" sz="1400" b="1" baseline="-25000" dirty="0"/>
                        <a:t>2</a:t>
                      </a:r>
                      <a:r>
                        <a:rPr lang="en-IN" sz="1400" b="1" spc="3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(g) </a:t>
                      </a:r>
                      <a:r>
                        <a:rPr lang="en-IN" sz="1800" b="1" spc="3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1400" b="1" spc="3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CO</a:t>
                      </a:r>
                      <a:r>
                        <a:rPr lang="en-IN" sz="1400" b="1" baseline="-25000" dirty="0"/>
                        <a:t>2</a:t>
                      </a:r>
                      <a:r>
                        <a:rPr lang="en-IN" sz="1400" baseline="-25000" dirty="0"/>
                        <a:t> </a:t>
                      </a: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(g)</a:t>
                      </a:r>
                      <a:endParaRPr lang="en-IN" sz="1400" b="0" spc="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Ex: Types:             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IN" sz="1400" b="1" u="sng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Heat:</a:t>
                      </a:r>
                    </a:p>
                    <a:p>
                      <a:pPr marL="0" indent="0">
                        <a:buNone/>
                      </a:pP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IN" sz="1400" b="0" spc="3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N" sz="1400" b="0" spc="3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IN" sz="1400" b="1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FeSO</a:t>
                      </a:r>
                      <a:r>
                        <a:rPr lang="en-IN" sz="2000" b="0" baseline="-25000" dirty="0"/>
                        <a:t>4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(s)         Fe</a:t>
                      </a:r>
                      <a:r>
                        <a:rPr lang="en-IN" sz="1400" baseline="-25000" dirty="0"/>
                        <a:t>2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IN" sz="1600" baseline="-25000" dirty="0"/>
                        <a:t>3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(s)+SO</a:t>
                      </a:r>
                      <a:r>
                        <a:rPr lang="en-IN" sz="1400" baseline="-25000" dirty="0"/>
                        <a:t>2 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(g) + SO</a:t>
                      </a:r>
                      <a:r>
                        <a:rPr lang="en-IN" sz="1600" b="0" spc="0" baseline="-25000" dirty="0">
                          <a:latin typeface="+mn-lt"/>
                          <a:cs typeface="+mn-cs"/>
                        </a:rPr>
                        <a:t>3</a:t>
                      </a:r>
                      <a:r>
                        <a:rPr lang="en-IN" sz="1400" baseline="-25000" dirty="0"/>
                        <a:t> 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(g)</a:t>
                      </a:r>
                    </a:p>
                    <a:p>
                      <a:pPr marL="0" indent="0">
                        <a:buNone/>
                      </a:pP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  <a:p>
                      <a:pPr marL="0" indent="0">
                        <a:buNone/>
                      </a:pP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ii.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b="1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CaCO</a:t>
                      </a:r>
                      <a:r>
                        <a:rPr lang="en-IN" sz="1400" baseline="-25000" dirty="0"/>
                        <a:t>3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IN" sz="1400" b="1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IN" sz="1400" b="1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r>
                        <a:rPr lang="en-IN" sz="1400" baseline="-25000" dirty="0"/>
                        <a:t>2</a:t>
                      </a:r>
                      <a:endParaRPr lang="en-IN" sz="1400" b="0" spc="300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517207"/>
                  </a:ext>
                </a:extLst>
              </a:tr>
              <a:tr h="41126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IN" sz="1400" b="1" u="sng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of water:</a:t>
                      </a:r>
                    </a:p>
                    <a:p>
                      <a:pPr marL="0" indent="0">
                        <a:buNone/>
                      </a:pP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IN" sz="1400" b="0" spc="3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IN" sz="1400" baseline="-25000" dirty="0"/>
                        <a:t>2 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(g) + O</a:t>
                      </a:r>
                      <a:r>
                        <a:rPr lang="en-IN" sz="1400" baseline="-25000" dirty="0"/>
                        <a:t>2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800" b="1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1400" b="0" spc="3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H</a:t>
                      </a:r>
                      <a:r>
                        <a:rPr lang="en-IN" sz="1400" baseline="-25000" dirty="0"/>
                        <a:t>2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O</a:t>
                      </a:r>
                      <a:endParaRPr lang="en-IN" sz="1400" b="0" spc="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IN" sz="1400" b="1" u="sng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Sunlight</a:t>
                      </a: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indent="0">
                        <a:buNone/>
                      </a:pP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*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b="0" spc="3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IN" sz="1400" b="1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AgCl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(s) </a:t>
                      </a:r>
                      <a:r>
                        <a:rPr lang="en-IN" sz="1800" b="1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1400" b="0" spc="3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Ag + </a:t>
                      </a:r>
                      <a:r>
                        <a:rPr lang="en-IN" sz="1400" b="1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Cl</a:t>
                      </a:r>
                      <a:r>
                        <a:rPr lang="en-IN" sz="1400" baseline="-25000" dirty="0"/>
                        <a:t>2 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(g)</a:t>
                      </a:r>
                    </a:p>
                    <a:p>
                      <a:pPr marL="0" indent="0">
                        <a:buNone/>
                      </a:pPr>
                      <a:endParaRPr lang="en-IN" sz="1400" b="0" spc="300" baseline="0" dirty="0"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764456"/>
                  </a:ext>
                </a:extLst>
              </a:tr>
              <a:tr h="41126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IN" sz="1400" b="1" u="sng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of slaked lime:</a:t>
                      </a:r>
                    </a:p>
                    <a:p>
                      <a:pPr marL="0" indent="0">
                        <a:buNone/>
                      </a:pP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IN" sz="1400" b="1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(s)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1400" b="1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H</a:t>
                      </a:r>
                      <a:r>
                        <a:rPr lang="en-IN" sz="1400" b="1" baseline="-25000" dirty="0"/>
                        <a:t>2</a:t>
                      </a:r>
                      <a:r>
                        <a:rPr lang="en-IN" sz="1400" b="1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O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(l) </a:t>
                      </a:r>
                      <a:r>
                        <a:rPr lang="en-IN" sz="1800" b="1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1400" b="1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Ca(OH)</a:t>
                      </a:r>
                      <a:r>
                        <a:rPr lang="en-IN" sz="1400" b="1" baseline="-25000" dirty="0"/>
                        <a:t> 2</a:t>
                      </a:r>
                      <a:r>
                        <a:rPr lang="en-IN" sz="1400" b="1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(aq)</a:t>
                      </a:r>
                      <a:endParaRPr lang="en-IN" sz="1400" b="0" spc="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IN" sz="1400" b="1" u="sng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</a:t>
                      </a:r>
                      <a:r>
                        <a:rPr lang="en-IN" sz="1400" b="0" spc="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*</a:t>
                      </a:r>
                      <a:r>
                        <a:rPr lang="en-IN" sz="1400" b="0" spc="300" baseline="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IN" sz="1400" baseline="-25000" dirty="0"/>
                        <a:t>2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O(l) </a:t>
                      </a:r>
                      <a:r>
                        <a:rPr lang="en-IN" sz="1800" b="1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IN" sz="1400" b="0" spc="300" baseline="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H</a:t>
                      </a:r>
                      <a:r>
                        <a:rPr lang="en-IN" sz="1400" baseline="-25000" dirty="0"/>
                        <a:t>2 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(g) + O</a:t>
                      </a:r>
                      <a:r>
                        <a:rPr lang="en-IN" sz="1400" baseline="-25000" dirty="0"/>
                        <a:t>2 </a:t>
                      </a:r>
                      <a:r>
                        <a:rPr lang="en-IN" sz="1400" b="0" spc="3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(g)</a:t>
                      </a:r>
                      <a:endParaRPr lang="en-IN" sz="1400" b="0" spc="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81703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196136" y="3683796"/>
            <a:ext cx="657225" cy="254238"/>
            <a:chOff x="8458200" y="3046175"/>
            <a:chExt cx="657225" cy="254238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8458200" y="3300413"/>
              <a:ext cx="65722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/>
            <p:cNvSpPr/>
            <p:nvPr/>
          </p:nvSpPr>
          <p:spPr>
            <a:xfrm>
              <a:off x="8586787" y="3046175"/>
              <a:ext cx="200025" cy="1571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24748" y="3078244"/>
            <a:ext cx="657225" cy="254238"/>
            <a:chOff x="8458200" y="3046175"/>
            <a:chExt cx="657225" cy="254238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8458200" y="3300413"/>
              <a:ext cx="65722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osceles Triangle 10"/>
            <p:cNvSpPr/>
            <p:nvPr/>
          </p:nvSpPr>
          <p:spPr>
            <a:xfrm>
              <a:off x="8586787" y="3046175"/>
              <a:ext cx="200025" cy="15716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0F12B9A-51CF-44D6-B72C-11E5BFBA47D2}"/>
              </a:ext>
            </a:extLst>
          </p:cNvPr>
          <p:cNvSpPr/>
          <p:nvPr/>
        </p:nvSpPr>
        <p:spPr>
          <a:xfrm>
            <a:off x="5903540" y="3461854"/>
            <a:ext cx="1421183" cy="2218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Ferrous sulphate</a:t>
            </a:r>
            <a:endParaRPr lang="en-IN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101B6A-5BAD-48AB-822F-0B1751618BEA}"/>
              </a:ext>
            </a:extLst>
          </p:cNvPr>
          <p:cNvSpPr/>
          <p:nvPr/>
        </p:nvSpPr>
        <p:spPr>
          <a:xfrm>
            <a:off x="7984812" y="3461854"/>
            <a:ext cx="1070412" cy="2218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Ferric oxide</a:t>
            </a:r>
            <a:endParaRPr lang="en-IN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001363-5581-4947-8047-F27522406CF8}"/>
              </a:ext>
            </a:extLst>
          </p:cNvPr>
          <p:cNvSpPr/>
          <p:nvPr/>
        </p:nvSpPr>
        <p:spPr>
          <a:xfrm>
            <a:off x="9122633" y="3461854"/>
            <a:ext cx="1070412" cy="37910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Sulpher</a:t>
            </a:r>
            <a:r>
              <a:rPr lang="en-US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dioxide</a:t>
            </a:r>
            <a:endParaRPr lang="en-IN" sz="105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2E34CE-DA93-4532-9CCA-E25C3BD0F5DE}"/>
              </a:ext>
            </a:extLst>
          </p:cNvPr>
          <p:cNvSpPr/>
          <p:nvPr/>
        </p:nvSpPr>
        <p:spPr>
          <a:xfrm>
            <a:off x="10260454" y="3461853"/>
            <a:ext cx="1070412" cy="37910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Sulpher</a:t>
            </a:r>
            <a:r>
              <a:rPr lang="en-US" sz="10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trioxide</a:t>
            </a:r>
            <a:endParaRPr lang="en-IN" sz="105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A73D8D-3A91-4DE8-8873-5DA96F893076}"/>
              </a:ext>
            </a:extLst>
          </p:cNvPr>
          <p:cNvSpPr/>
          <p:nvPr/>
        </p:nvSpPr>
        <p:spPr>
          <a:xfrm>
            <a:off x="374232" y="5681871"/>
            <a:ext cx="1516712" cy="6398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Quick lime / Calcium monoxide </a:t>
            </a:r>
            <a:endParaRPr lang="en-IN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C06E99-120F-47E5-9661-658D7BDA4352}"/>
              </a:ext>
            </a:extLst>
          </p:cNvPr>
          <p:cNvSpPr/>
          <p:nvPr/>
        </p:nvSpPr>
        <p:spPr>
          <a:xfrm>
            <a:off x="2817071" y="5681871"/>
            <a:ext cx="1516712" cy="6398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Calcium hydroxide</a:t>
            </a:r>
            <a:endParaRPr lang="en-IN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3F1ECDC2-BF8F-4938-ADCA-983CCA7C57DF}"/>
              </a:ext>
            </a:extLst>
          </p:cNvPr>
          <p:cNvSpPr/>
          <p:nvPr/>
        </p:nvSpPr>
        <p:spPr>
          <a:xfrm>
            <a:off x="4422562" y="3823202"/>
            <a:ext cx="1529171" cy="260726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Calcium carbonate</a:t>
            </a:r>
            <a:endParaRPr lang="en-IN" sz="11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FB34EF-FEE0-4CFC-B418-676281EBB82F}"/>
              </a:ext>
            </a:extLst>
          </p:cNvPr>
          <p:cNvSpPr/>
          <p:nvPr/>
        </p:nvSpPr>
        <p:spPr>
          <a:xfrm>
            <a:off x="5633666" y="4662845"/>
            <a:ext cx="1562470" cy="221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Silver chloride</a:t>
            </a:r>
            <a:endParaRPr lang="en-IN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CAEBF6-BF44-9AD6-7D7C-95E0FA69B53F}"/>
              </a:ext>
            </a:extLst>
          </p:cNvPr>
          <p:cNvSpPr/>
          <p:nvPr/>
        </p:nvSpPr>
        <p:spPr>
          <a:xfrm>
            <a:off x="5187147" y="5742679"/>
            <a:ext cx="6340772" cy="6231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Ink Free" panose="03080402000500000000" pitchFamily="66" charset="0"/>
              </a:rPr>
              <a:t>Created by: Tenzin Kalden, rangjong.com</a:t>
            </a:r>
            <a:endParaRPr lang="en-IN" sz="28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1773</TotalTime>
  <Words>1137</Words>
  <Application>Microsoft Office PowerPoint</Application>
  <PresentationFormat>Widescreen</PresentationFormat>
  <Paragraphs>173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Aptos</vt:lpstr>
      <vt:lpstr>AR JULIAN</vt:lpstr>
      <vt:lpstr>Arial</vt:lpstr>
      <vt:lpstr>Arial </vt:lpstr>
      <vt:lpstr>Arial Black</vt:lpstr>
      <vt:lpstr>Calibri</vt:lpstr>
      <vt:lpstr>Calibri Light</vt:lpstr>
      <vt:lpstr>Impact</vt:lpstr>
      <vt:lpstr>Ink Free</vt:lpstr>
      <vt:lpstr>Rockwell</vt:lpstr>
      <vt:lpstr>ROG Fonts</vt:lpstr>
      <vt:lpstr>Wingdings</vt:lpstr>
      <vt:lpstr>Main Event</vt:lpstr>
      <vt:lpstr>1_Custom Design</vt:lpstr>
      <vt:lpstr>Custom Design</vt:lpstr>
      <vt:lpstr>Atlas</vt:lpstr>
      <vt:lpstr>PowerPoint Presentation</vt:lpstr>
      <vt:lpstr>PowerPoint Presentation</vt:lpstr>
      <vt:lpstr>Chemical reaction and equation</vt:lpstr>
      <vt:lpstr>Chemical reaction:    a process in which one/more substances are changed into new substance.</vt:lpstr>
      <vt:lpstr>a. Chemical equations: are the descriptions of         chemical reaction.</vt:lpstr>
      <vt:lpstr>PowerPoint Presentation</vt:lpstr>
      <vt:lpstr>B. Balancing chemical equations:</vt:lpstr>
      <vt:lpstr>C: writing symbols of physical states: </vt:lpstr>
      <vt:lpstr>D: types of chemical reactions: </vt:lpstr>
      <vt:lpstr>Exothermic reaction: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 and equation</dc:title>
  <dc:creator>Lama</dc:creator>
  <cp:lastModifiedBy>Tenzin Kalden</cp:lastModifiedBy>
  <cp:revision>56</cp:revision>
  <dcterms:created xsi:type="dcterms:W3CDTF">2019-08-01T17:29:24Z</dcterms:created>
  <dcterms:modified xsi:type="dcterms:W3CDTF">2026-01-06T05:28:57Z</dcterms:modified>
</cp:coreProperties>
</file>