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1" r:id="rId5"/>
    <p:sldId id="258" r:id="rId6"/>
    <p:sldId id="259" r:id="rId7"/>
    <p:sldId id="266" r:id="rId8"/>
    <p:sldId id="265" r:id="rId9"/>
    <p:sldId id="260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GMj70Cm8kJyIWcAaBl27g==" hashData="S16cc426Jk9i+JUB4NPr5TdPvxSbGQS2MHK2kAROKbuqB7nT3HVOg6y8TzTmkWSpx7m15DNWZ5ZAWn9iyqi2N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5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AF095-78C4-42E5-8F90-86677EE13E66}" type="doc">
      <dgm:prSet loTypeId="urn:microsoft.com/office/officeart/2005/8/layout/radial5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948081-1736-4F44-B083-D34CB24F9151}">
      <dgm:prSet phldrT="[Text]"/>
      <dgm:spPr/>
      <dgm:t>
        <a:bodyPr/>
        <a:lstStyle/>
        <a:p>
          <a:r>
            <a:rPr lang="en-US" dirty="0"/>
            <a:t>NaCl (Salt)</a:t>
          </a:r>
        </a:p>
      </dgm:t>
    </dgm:pt>
    <dgm:pt modelId="{5738AFC1-1A3F-403E-96D9-B92E6C5C43D0}" type="parTrans" cxnId="{A6C10CB9-B476-4729-9EFB-025EE0E0C323}">
      <dgm:prSet/>
      <dgm:spPr/>
      <dgm:t>
        <a:bodyPr/>
        <a:lstStyle/>
        <a:p>
          <a:endParaRPr lang="en-US"/>
        </a:p>
      </dgm:t>
    </dgm:pt>
    <dgm:pt modelId="{5F1AFA3A-F337-4F54-9417-BE34BD4E4FFE}" type="sibTrans" cxnId="{A6C10CB9-B476-4729-9EFB-025EE0E0C323}">
      <dgm:prSet/>
      <dgm:spPr/>
      <dgm:t>
        <a:bodyPr/>
        <a:lstStyle/>
        <a:p>
          <a:endParaRPr lang="en-US"/>
        </a:p>
      </dgm:t>
    </dgm:pt>
    <dgm:pt modelId="{1427F706-1AA2-4FFB-B488-AF5D68E22125}">
      <dgm:prSet phldrT="[Text]"/>
      <dgm:spPr/>
      <dgm:t>
        <a:bodyPr/>
        <a:lstStyle/>
        <a:p>
          <a:r>
            <a:rPr lang="en-US" dirty="0"/>
            <a:t>NaOH Sodium hydroxide</a:t>
          </a:r>
        </a:p>
      </dgm:t>
    </dgm:pt>
    <dgm:pt modelId="{9B90CA40-B700-433E-AFFB-81130A53A75D}" type="parTrans" cxnId="{42DB28C9-5E20-43BA-A8A8-F59D9DEE6FB8}">
      <dgm:prSet/>
      <dgm:spPr/>
      <dgm:t>
        <a:bodyPr/>
        <a:lstStyle/>
        <a:p>
          <a:endParaRPr lang="en-US"/>
        </a:p>
      </dgm:t>
    </dgm:pt>
    <dgm:pt modelId="{A85A40F6-F924-4FBE-9234-523297E89554}" type="sibTrans" cxnId="{42DB28C9-5E20-43BA-A8A8-F59D9DEE6FB8}">
      <dgm:prSet/>
      <dgm:spPr/>
      <dgm:t>
        <a:bodyPr/>
        <a:lstStyle/>
        <a:p>
          <a:endParaRPr lang="en-US"/>
        </a:p>
      </dgm:t>
    </dgm:pt>
    <dgm:pt modelId="{62483896-4BA7-41C5-B9D0-0D912343659A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800" b="1" dirty="0">
              <a:solidFill>
                <a:schemeClr val="tx1"/>
              </a:solidFill>
            </a:rPr>
            <a:t>NaHCO</a:t>
          </a:r>
          <a:r>
            <a:rPr lang="en-US" sz="1800" b="1" baseline="-25000" dirty="0">
              <a:solidFill>
                <a:schemeClr val="tx1"/>
              </a:solidFill>
            </a:rPr>
            <a:t>3 </a:t>
          </a:r>
          <a:r>
            <a:rPr lang="en-US" sz="1800" b="1" dirty="0">
              <a:solidFill>
                <a:schemeClr val="tx1"/>
              </a:solidFill>
            </a:rPr>
            <a:t>Sodium bicarbonate </a:t>
          </a:r>
        </a:p>
      </dgm:t>
    </dgm:pt>
    <dgm:pt modelId="{063522A8-C6BF-4706-B8F8-C09E73C51C43}" type="parTrans" cxnId="{5425982E-C0AD-449C-BBC4-81DC72B7A962}">
      <dgm:prSet/>
      <dgm:spPr/>
      <dgm:t>
        <a:bodyPr/>
        <a:lstStyle/>
        <a:p>
          <a:endParaRPr lang="en-US"/>
        </a:p>
      </dgm:t>
    </dgm:pt>
    <dgm:pt modelId="{5E246034-DF06-45EA-8E1B-17BCB4536362}" type="sibTrans" cxnId="{5425982E-C0AD-449C-BBC4-81DC72B7A962}">
      <dgm:prSet/>
      <dgm:spPr/>
      <dgm:t>
        <a:bodyPr/>
        <a:lstStyle/>
        <a:p>
          <a:endParaRPr lang="en-US"/>
        </a:p>
      </dgm:t>
    </dgm:pt>
    <dgm:pt modelId="{B5D08CE8-6D68-40E9-BD34-5AAC1F90FBFB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Na</a:t>
          </a:r>
          <a:r>
            <a:rPr lang="en-US" sz="1800" baseline="-25000" dirty="0">
              <a:solidFill>
                <a:schemeClr val="tx1"/>
              </a:solidFill>
            </a:rPr>
            <a:t>2</a:t>
          </a:r>
          <a:r>
            <a:rPr lang="en-US" sz="1800" dirty="0">
              <a:solidFill>
                <a:schemeClr val="tx1"/>
              </a:solidFill>
            </a:rPr>
            <a:t>CO</a:t>
          </a:r>
          <a:r>
            <a:rPr lang="en-US" sz="1800" baseline="-25000" dirty="0">
              <a:solidFill>
                <a:schemeClr val="tx1"/>
              </a:solidFill>
            </a:rPr>
            <a:t>3 </a:t>
          </a:r>
          <a:r>
            <a:rPr lang="en-US" sz="2400" b="1" baseline="-25000" dirty="0">
              <a:solidFill>
                <a:schemeClr val="tx1"/>
              </a:solidFill>
            </a:rPr>
            <a:t>Sodium carbonate</a:t>
          </a:r>
          <a:endParaRPr lang="en-US" sz="2400" b="1" dirty="0">
            <a:solidFill>
              <a:schemeClr val="tx1"/>
            </a:solidFill>
          </a:endParaRPr>
        </a:p>
      </dgm:t>
    </dgm:pt>
    <dgm:pt modelId="{3788B386-4F15-43C6-B013-E3C48BD7B7F0}" type="parTrans" cxnId="{D3EB115F-6075-4DCD-8508-B5E410B85227}">
      <dgm:prSet/>
      <dgm:spPr/>
      <dgm:t>
        <a:bodyPr/>
        <a:lstStyle/>
        <a:p>
          <a:endParaRPr lang="en-US"/>
        </a:p>
      </dgm:t>
    </dgm:pt>
    <dgm:pt modelId="{774359C1-0FC3-4471-BB68-7474A9977042}" type="sibTrans" cxnId="{D3EB115F-6075-4DCD-8508-B5E410B85227}">
      <dgm:prSet/>
      <dgm:spPr/>
      <dgm:t>
        <a:bodyPr/>
        <a:lstStyle/>
        <a:p>
          <a:endParaRPr lang="en-US"/>
        </a:p>
      </dgm:t>
    </dgm:pt>
    <dgm:pt modelId="{37112BB1-9F67-4278-B5AC-A671E9FC2B6A}">
      <dgm:prSet phldrT="[Text]"/>
      <dgm:spPr/>
      <dgm:t>
        <a:bodyPr/>
        <a:lstStyle/>
        <a:p>
          <a:r>
            <a:rPr lang="en-US" dirty="0"/>
            <a:t>CaOCl</a:t>
          </a:r>
          <a:r>
            <a:rPr lang="en-US" baseline="-25000" dirty="0"/>
            <a:t>2 </a:t>
          </a:r>
          <a:r>
            <a:rPr lang="en-US" dirty="0"/>
            <a:t>Bleaching powder</a:t>
          </a:r>
        </a:p>
      </dgm:t>
    </dgm:pt>
    <dgm:pt modelId="{7FAA69F1-0658-478F-9D77-B14CD7F10573}" type="parTrans" cxnId="{4D7764EA-8B4B-4327-BBAB-08C3BD80EDC9}">
      <dgm:prSet/>
      <dgm:spPr/>
      <dgm:t>
        <a:bodyPr/>
        <a:lstStyle/>
        <a:p>
          <a:endParaRPr lang="en-US"/>
        </a:p>
      </dgm:t>
    </dgm:pt>
    <dgm:pt modelId="{EECEF3E7-98B3-4031-A6BC-A05214D87920}" type="sibTrans" cxnId="{4D7764EA-8B4B-4327-BBAB-08C3BD80EDC9}">
      <dgm:prSet/>
      <dgm:spPr/>
      <dgm:t>
        <a:bodyPr/>
        <a:lstStyle/>
        <a:p>
          <a:endParaRPr lang="en-US"/>
        </a:p>
      </dgm:t>
    </dgm:pt>
    <dgm:pt modelId="{7F021268-F5E2-4A21-97B0-A5ADC7E5E925}" type="pres">
      <dgm:prSet presAssocID="{8E3AF095-78C4-42E5-8F90-86677EE13E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53C098-5796-400D-9306-E89D36B54F1B}" type="pres">
      <dgm:prSet presAssocID="{39948081-1736-4F44-B083-D34CB24F9151}" presName="centerShape" presStyleLbl="node0" presStyleIdx="0" presStyleCnt="1"/>
      <dgm:spPr/>
    </dgm:pt>
    <dgm:pt modelId="{4AFAC13A-C981-4FD0-BB72-3129435DEB83}" type="pres">
      <dgm:prSet presAssocID="{9B90CA40-B700-433E-AFFB-81130A53A75D}" presName="parTrans" presStyleLbl="sibTrans2D1" presStyleIdx="0" presStyleCnt="4"/>
      <dgm:spPr/>
    </dgm:pt>
    <dgm:pt modelId="{D7FF804F-617A-47E0-9061-B30F9268CB84}" type="pres">
      <dgm:prSet presAssocID="{9B90CA40-B700-433E-AFFB-81130A53A75D}" presName="connectorText" presStyleLbl="sibTrans2D1" presStyleIdx="0" presStyleCnt="4"/>
      <dgm:spPr/>
    </dgm:pt>
    <dgm:pt modelId="{D6AFD017-3CFE-4CA2-B837-9A108B8483CD}" type="pres">
      <dgm:prSet presAssocID="{1427F706-1AA2-4FFB-B488-AF5D68E22125}" presName="node" presStyleLbl="node1" presStyleIdx="0" presStyleCnt="4">
        <dgm:presLayoutVars>
          <dgm:bulletEnabled val="1"/>
        </dgm:presLayoutVars>
      </dgm:prSet>
      <dgm:spPr/>
    </dgm:pt>
    <dgm:pt modelId="{1F20B578-1CF4-4874-845A-01E298BC71BA}" type="pres">
      <dgm:prSet presAssocID="{063522A8-C6BF-4706-B8F8-C09E73C51C43}" presName="parTrans" presStyleLbl="sibTrans2D1" presStyleIdx="1" presStyleCnt="4"/>
      <dgm:spPr/>
    </dgm:pt>
    <dgm:pt modelId="{3D62AAB8-D7EF-48C3-A7EF-A61A73858FED}" type="pres">
      <dgm:prSet presAssocID="{063522A8-C6BF-4706-B8F8-C09E73C51C43}" presName="connectorText" presStyleLbl="sibTrans2D1" presStyleIdx="1" presStyleCnt="4"/>
      <dgm:spPr/>
    </dgm:pt>
    <dgm:pt modelId="{9596F821-A2EF-4BEC-A5D1-43B052F8F0D6}" type="pres">
      <dgm:prSet presAssocID="{62483896-4BA7-41C5-B9D0-0D912343659A}" presName="node" presStyleLbl="node1" presStyleIdx="1" presStyleCnt="4" custScaleX="126265" custScaleY="118866" custRadScaleRad="160726" custRadScaleInc="-1535">
        <dgm:presLayoutVars>
          <dgm:bulletEnabled val="1"/>
        </dgm:presLayoutVars>
      </dgm:prSet>
      <dgm:spPr/>
    </dgm:pt>
    <dgm:pt modelId="{181C89AE-2D7B-4668-A50F-1BD271E2A4A0}" type="pres">
      <dgm:prSet presAssocID="{3788B386-4F15-43C6-B013-E3C48BD7B7F0}" presName="parTrans" presStyleLbl="sibTrans2D1" presStyleIdx="2" presStyleCnt="4"/>
      <dgm:spPr/>
    </dgm:pt>
    <dgm:pt modelId="{958FD245-158B-43CE-B5E4-E3E16A4022D3}" type="pres">
      <dgm:prSet presAssocID="{3788B386-4F15-43C6-B013-E3C48BD7B7F0}" presName="connectorText" presStyleLbl="sibTrans2D1" presStyleIdx="2" presStyleCnt="4"/>
      <dgm:spPr/>
    </dgm:pt>
    <dgm:pt modelId="{905386F4-23CB-4A82-85CE-D5647E19D7D4}" type="pres">
      <dgm:prSet presAssocID="{B5D08CE8-6D68-40E9-BD34-5AAC1F90FBFB}" presName="node" presStyleLbl="node1" presStyleIdx="2" presStyleCnt="4">
        <dgm:presLayoutVars>
          <dgm:bulletEnabled val="1"/>
        </dgm:presLayoutVars>
      </dgm:prSet>
      <dgm:spPr/>
    </dgm:pt>
    <dgm:pt modelId="{74CBBBBC-0E12-4D16-913F-38A98A994C56}" type="pres">
      <dgm:prSet presAssocID="{7FAA69F1-0658-478F-9D77-B14CD7F10573}" presName="parTrans" presStyleLbl="sibTrans2D1" presStyleIdx="3" presStyleCnt="4"/>
      <dgm:spPr/>
    </dgm:pt>
    <dgm:pt modelId="{076C38C3-D52D-4454-AE8E-639DDE13084C}" type="pres">
      <dgm:prSet presAssocID="{7FAA69F1-0658-478F-9D77-B14CD7F10573}" presName="connectorText" presStyleLbl="sibTrans2D1" presStyleIdx="3" presStyleCnt="4"/>
      <dgm:spPr/>
    </dgm:pt>
    <dgm:pt modelId="{ED578114-F073-4943-B8D1-91FAD392EC24}" type="pres">
      <dgm:prSet presAssocID="{37112BB1-9F67-4278-B5AC-A671E9FC2B6A}" presName="node" presStyleLbl="node1" presStyleIdx="3" presStyleCnt="4" custScaleX="138761" custScaleY="124290" custRadScaleRad="154257" custRadScaleInc="-533">
        <dgm:presLayoutVars>
          <dgm:bulletEnabled val="1"/>
        </dgm:presLayoutVars>
      </dgm:prSet>
      <dgm:spPr/>
    </dgm:pt>
  </dgm:ptLst>
  <dgm:cxnLst>
    <dgm:cxn modelId="{D285D023-E76E-4557-888D-DC4C1BE2058E}" type="presOf" srcId="{3788B386-4F15-43C6-B013-E3C48BD7B7F0}" destId="{958FD245-158B-43CE-B5E4-E3E16A4022D3}" srcOrd="1" destOrd="0" presId="urn:microsoft.com/office/officeart/2005/8/layout/radial5"/>
    <dgm:cxn modelId="{5425982E-C0AD-449C-BBC4-81DC72B7A962}" srcId="{39948081-1736-4F44-B083-D34CB24F9151}" destId="{62483896-4BA7-41C5-B9D0-0D912343659A}" srcOrd="1" destOrd="0" parTransId="{063522A8-C6BF-4706-B8F8-C09E73C51C43}" sibTransId="{5E246034-DF06-45EA-8E1B-17BCB4536362}"/>
    <dgm:cxn modelId="{D3EB115F-6075-4DCD-8508-B5E410B85227}" srcId="{39948081-1736-4F44-B083-D34CB24F9151}" destId="{B5D08CE8-6D68-40E9-BD34-5AAC1F90FBFB}" srcOrd="2" destOrd="0" parTransId="{3788B386-4F15-43C6-B013-E3C48BD7B7F0}" sibTransId="{774359C1-0FC3-4471-BB68-7474A9977042}"/>
    <dgm:cxn modelId="{0E7AE744-CB3D-407B-9E0A-FA46BF7F8F6B}" type="presOf" srcId="{B5D08CE8-6D68-40E9-BD34-5AAC1F90FBFB}" destId="{905386F4-23CB-4A82-85CE-D5647E19D7D4}" srcOrd="0" destOrd="0" presId="urn:microsoft.com/office/officeart/2005/8/layout/radial5"/>
    <dgm:cxn modelId="{3DA4314E-3755-4578-A345-47D8BDE6A894}" type="presOf" srcId="{39948081-1736-4F44-B083-D34CB24F9151}" destId="{1A53C098-5796-400D-9306-E89D36B54F1B}" srcOrd="0" destOrd="0" presId="urn:microsoft.com/office/officeart/2005/8/layout/radial5"/>
    <dgm:cxn modelId="{3F932779-4D60-4A2D-8350-2054277F43B3}" type="presOf" srcId="{1427F706-1AA2-4FFB-B488-AF5D68E22125}" destId="{D6AFD017-3CFE-4CA2-B837-9A108B8483CD}" srcOrd="0" destOrd="0" presId="urn:microsoft.com/office/officeart/2005/8/layout/radial5"/>
    <dgm:cxn modelId="{091A4B87-B1B2-4C04-81EF-E29AA257F12D}" type="presOf" srcId="{063522A8-C6BF-4706-B8F8-C09E73C51C43}" destId="{3D62AAB8-D7EF-48C3-A7EF-A61A73858FED}" srcOrd="1" destOrd="0" presId="urn:microsoft.com/office/officeart/2005/8/layout/radial5"/>
    <dgm:cxn modelId="{64A3348C-BB3B-49C4-B1BE-6AF103611883}" type="presOf" srcId="{37112BB1-9F67-4278-B5AC-A671E9FC2B6A}" destId="{ED578114-F073-4943-B8D1-91FAD392EC24}" srcOrd="0" destOrd="0" presId="urn:microsoft.com/office/officeart/2005/8/layout/radial5"/>
    <dgm:cxn modelId="{8EB6918D-4CAB-4AEC-A5FB-598AAD5F4233}" type="presOf" srcId="{9B90CA40-B700-433E-AFFB-81130A53A75D}" destId="{4AFAC13A-C981-4FD0-BB72-3129435DEB83}" srcOrd="0" destOrd="0" presId="urn:microsoft.com/office/officeart/2005/8/layout/radial5"/>
    <dgm:cxn modelId="{D4B1739A-7092-4ED0-BED4-412A9228C145}" type="presOf" srcId="{3788B386-4F15-43C6-B013-E3C48BD7B7F0}" destId="{181C89AE-2D7B-4668-A50F-1BD271E2A4A0}" srcOrd="0" destOrd="0" presId="urn:microsoft.com/office/officeart/2005/8/layout/radial5"/>
    <dgm:cxn modelId="{02E997AA-C9E4-4136-A30D-AEEC0C0D4B77}" type="presOf" srcId="{9B90CA40-B700-433E-AFFB-81130A53A75D}" destId="{D7FF804F-617A-47E0-9061-B30F9268CB84}" srcOrd="1" destOrd="0" presId="urn:microsoft.com/office/officeart/2005/8/layout/radial5"/>
    <dgm:cxn modelId="{2BB923B1-DF44-4730-B368-DC53245AD516}" type="presOf" srcId="{7FAA69F1-0658-478F-9D77-B14CD7F10573}" destId="{74CBBBBC-0E12-4D16-913F-38A98A994C56}" srcOrd="0" destOrd="0" presId="urn:microsoft.com/office/officeart/2005/8/layout/radial5"/>
    <dgm:cxn modelId="{A6C10CB9-B476-4729-9EFB-025EE0E0C323}" srcId="{8E3AF095-78C4-42E5-8F90-86677EE13E66}" destId="{39948081-1736-4F44-B083-D34CB24F9151}" srcOrd="0" destOrd="0" parTransId="{5738AFC1-1A3F-403E-96D9-B92E6C5C43D0}" sibTransId="{5F1AFA3A-F337-4F54-9417-BE34BD4E4FFE}"/>
    <dgm:cxn modelId="{42DB28C9-5E20-43BA-A8A8-F59D9DEE6FB8}" srcId="{39948081-1736-4F44-B083-D34CB24F9151}" destId="{1427F706-1AA2-4FFB-B488-AF5D68E22125}" srcOrd="0" destOrd="0" parTransId="{9B90CA40-B700-433E-AFFB-81130A53A75D}" sibTransId="{A85A40F6-F924-4FBE-9234-523297E89554}"/>
    <dgm:cxn modelId="{AC0617DE-CC0D-460A-B2D9-284948F7893D}" type="presOf" srcId="{063522A8-C6BF-4706-B8F8-C09E73C51C43}" destId="{1F20B578-1CF4-4874-845A-01E298BC71BA}" srcOrd="0" destOrd="0" presId="urn:microsoft.com/office/officeart/2005/8/layout/radial5"/>
    <dgm:cxn modelId="{D41172E7-9190-4FD8-88FC-C435511E2539}" type="presOf" srcId="{62483896-4BA7-41C5-B9D0-0D912343659A}" destId="{9596F821-A2EF-4BEC-A5D1-43B052F8F0D6}" srcOrd="0" destOrd="0" presId="urn:microsoft.com/office/officeart/2005/8/layout/radial5"/>
    <dgm:cxn modelId="{4D7764EA-8B4B-4327-BBAB-08C3BD80EDC9}" srcId="{39948081-1736-4F44-B083-D34CB24F9151}" destId="{37112BB1-9F67-4278-B5AC-A671E9FC2B6A}" srcOrd="3" destOrd="0" parTransId="{7FAA69F1-0658-478F-9D77-B14CD7F10573}" sibTransId="{EECEF3E7-98B3-4031-A6BC-A05214D87920}"/>
    <dgm:cxn modelId="{CCD03FEF-6939-4B1D-B12C-6D96197C32B7}" type="presOf" srcId="{8E3AF095-78C4-42E5-8F90-86677EE13E66}" destId="{7F021268-F5E2-4A21-97B0-A5ADC7E5E925}" srcOrd="0" destOrd="0" presId="urn:microsoft.com/office/officeart/2005/8/layout/radial5"/>
    <dgm:cxn modelId="{5EED01FF-DB6A-4E8D-AA62-3BF4CFD9935B}" type="presOf" srcId="{7FAA69F1-0658-478F-9D77-B14CD7F10573}" destId="{076C38C3-D52D-4454-AE8E-639DDE13084C}" srcOrd="1" destOrd="0" presId="urn:microsoft.com/office/officeart/2005/8/layout/radial5"/>
    <dgm:cxn modelId="{6FBD3EDB-0953-48CB-9D97-06DFFBCAB52C}" type="presParOf" srcId="{7F021268-F5E2-4A21-97B0-A5ADC7E5E925}" destId="{1A53C098-5796-400D-9306-E89D36B54F1B}" srcOrd="0" destOrd="0" presId="urn:microsoft.com/office/officeart/2005/8/layout/radial5"/>
    <dgm:cxn modelId="{DA452E36-1809-46E1-A6C8-8523CEED5146}" type="presParOf" srcId="{7F021268-F5E2-4A21-97B0-A5ADC7E5E925}" destId="{4AFAC13A-C981-4FD0-BB72-3129435DEB83}" srcOrd="1" destOrd="0" presId="urn:microsoft.com/office/officeart/2005/8/layout/radial5"/>
    <dgm:cxn modelId="{56EAB8B2-A068-487A-8070-2954F2D4EDE9}" type="presParOf" srcId="{4AFAC13A-C981-4FD0-BB72-3129435DEB83}" destId="{D7FF804F-617A-47E0-9061-B30F9268CB84}" srcOrd="0" destOrd="0" presId="urn:microsoft.com/office/officeart/2005/8/layout/radial5"/>
    <dgm:cxn modelId="{1DD85DDC-57AC-45A3-A304-BC26EE373AE3}" type="presParOf" srcId="{7F021268-F5E2-4A21-97B0-A5ADC7E5E925}" destId="{D6AFD017-3CFE-4CA2-B837-9A108B8483CD}" srcOrd="2" destOrd="0" presId="urn:microsoft.com/office/officeart/2005/8/layout/radial5"/>
    <dgm:cxn modelId="{154BEB96-059D-49AB-8ABE-8D3D27361B56}" type="presParOf" srcId="{7F021268-F5E2-4A21-97B0-A5ADC7E5E925}" destId="{1F20B578-1CF4-4874-845A-01E298BC71BA}" srcOrd="3" destOrd="0" presId="urn:microsoft.com/office/officeart/2005/8/layout/radial5"/>
    <dgm:cxn modelId="{02398DA0-89FE-4856-AB8C-72F519B69C61}" type="presParOf" srcId="{1F20B578-1CF4-4874-845A-01E298BC71BA}" destId="{3D62AAB8-D7EF-48C3-A7EF-A61A73858FED}" srcOrd="0" destOrd="0" presId="urn:microsoft.com/office/officeart/2005/8/layout/radial5"/>
    <dgm:cxn modelId="{CE0D9734-E7E2-4522-BED9-D31934595367}" type="presParOf" srcId="{7F021268-F5E2-4A21-97B0-A5ADC7E5E925}" destId="{9596F821-A2EF-4BEC-A5D1-43B052F8F0D6}" srcOrd="4" destOrd="0" presId="urn:microsoft.com/office/officeart/2005/8/layout/radial5"/>
    <dgm:cxn modelId="{BDF428F2-8BFE-43D4-969D-659C1434632B}" type="presParOf" srcId="{7F021268-F5E2-4A21-97B0-A5ADC7E5E925}" destId="{181C89AE-2D7B-4668-A50F-1BD271E2A4A0}" srcOrd="5" destOrd="0" presId="urn:microsoft.com/office/officeart/2005/8/layout/radial5"/>
    <dgm:cxn modelId="{ECC29485-2BF6-4DE8-BDA5-258D4D7E11F6}" type="presParOf" srcId="{181C89AE-2D7B-4668-A50F-1BD271E2A4A0}" destId="{958FD245-158B-43CE-B5E4-E3E16A4022D3}" srcOrd="0" destOrd="0" presId="urn:microsoft.com/office/officeart/2005/8/layout/radial5"/>
    <dgm:cxn modelId="{AD8FD91D-3045-4AFA-B1D7-6A8677065AB2}" type="presParOf" srcId="{7F021268-F5E2-4A21-97B0-A5ADC7E5E925}" destId="{905386F4-23CB-4A82-85CE-D5647E19D7D4}" srcOrd="6" destOrd="0" presId="urn:microsoft.com/office/officeart/2005/8/layout/radial5"/>
    <dgm:cxn modelId="{F0C4B04F-476C-43B8-B0AE-F2AE4C36E546}" type="presParOf" srcId="{7F021268-F5E2-4A21-97B0-A5ADC7E5E925}" destId="{74CBBBBC-0E12-4D16-913F-38A98A994C56}" srcOrd="7" destOrd="0" presId="urn:microsoft.com/office/officeart/2005/8/layout/radial5"/>
    <dgm:cxn modelId="{FBA720FF-6915-427D-97E4-167C90285098}" type="presParOf" srcId="{74CBBBBC-0E12-4D16-913F-38A98A994C56}" destId="{076C38C3-D52D-4454-AE8E-639DDE13084C}" srcOrd="0" destOrd="0" presId="urn:microsoft.com/office/officeart/2005/8/layout/radial5"/>
    <dgm:cxn modelId="{DD5FF8DF-3A5B-4112-9D7C-0F0E6054AD3E}" type="presParOf" srcId="{7F021268-F5E2-4A21-97B0-A5ADC7E5E925}" destId="{ED578114-F073-4943-B8D1-91FAD392EC2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3C098-5796-400D-9306-E89D36B54F1B}">
      <dsp:nvSpPr>
        <dsp:cNvPr id="0" name=""/>
        <dsp:cNvSpPr/>
      </dsp:nvSpPr>
      <dsp:spPr>
        <a:xfrm>
          <a:off x="2948261" y="1991726"/>
          <a:ext cx="1370561" cy="1370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NaCl (Salt)</a:t>
          </a:r>
        </a:p>
      </dsp:txBody>
      <dsp:txXfrm>
        <a:off x="3148975" y="2192440"/>
        <a:ext cx="969133" cy="969133"/>
      </dsp:txXfrm>
    </dsp:sp>
    <dsp:sp modelId="{4AFAC13A-C981-4FD0-BB72-3129435DEB83}">
      <dsp:nvSpPr>
        <dsp:cNvPr id="0" name=""/>
        <dsp:cNvSpPr/>
      </dsp:nvSpPr>
      <dsp:spPr>
        <a:xfrm rot="16200000">
          <a:off x="3479317" y="1470495"/>
          <a:ext cx="308450" cy="477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25585" y="1612351"/>
        <a:ext cx="215915" cy="286763"/>
      </dsp:txXfrm>
    </dsp:sp>
    <dsp:sp modelId="{D6AFD017-3CFE-4CA2-B837-9A108B8483CD}">
      <dsp:nvSpPr>
        <dsp:cNvPr id="0" name=""/>
        <dsp:cNvSpPr/>
      </dsp:nvSpPr>
      <dsp:spPr>
        <a:xfrm>
          <a:off x="2930690" y="4041"/>
          <a:ext cx="1405703" cy="14057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NaOH Sodium hydroxide</a:t>
          </a:r>
        </a:p>
      </dsp:txBody>
      <dsp:txXfrm>
        <a:off x="3136550" y="209901"/>
        <a:ext cx="993983" cy="993983"/>
      </dsp:txXfrm>
    </dsp:sp>
    <dsp:sp modelId="{1F20B578-1CF4-4874-845A-01E298BC71BA}">
      <dsp:nvSpPr>
        <dsp:cNvPr id="0" name=""/>
        <dsp:cNvSpPr/>
      </dsp:nvSpPr>
      <dsp:spPr>
        <a:xfrm rot="21550636">
          <a:off x="4557575" y="2420636"/>
          <a:ext cx="575477" cy="477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57582" y="2517253"/>
        <a:ext cx="432095" cy="286763"/>
      </dsp:txXfrm>
    </dsp:sp>
    <dsp:sp modelId="{9596F821-A2EF-4BEC-A5D1-43B052F8F0D6}">
      <dsp:nvSpPr>
        <dsp:cNvPr id="0" name=""/>
        <dsp:cNvSpPr/>
      </dsp:nvSpPr>
      <dsp:spPr>
        <a:xfrm>
          <a:off x="5404343" y="1803381"/>
          <a:ext cx="1774912" cy="16709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NaHCO</a:t>
          </a:r>
          <a:r>
            <a:rPr lang="en-US" sz="1800" b="1" kern="1200" baseline="-25000" dirty="0">
              <a:solidFill>
                <a:schemeClr val="tx1"/>
              </a:solidFill>
            </a:rPr>
            <a:t>3 </a:t>
          </a:r>
          <a:r>
            <a:rPr lang="en-US" sz="1800" b="1" kern="1200" dirty="0">
              <a:solidFill>
                <a:schemeClr val="tx1"/>
              </a:solidFill>
            </a:rPr>
            <a:t>Sodium bicarbonate </a:t>
          </a:r>
        </a:p>
      </dsp:txBody>
      <dsp:txXfrm>
        <a:off x="5664273" y="2048079"/>
        <a:ext cx="1255052" cy="1181508"/>
      </dsp:txXfrm>
    </dsp:sp>
    <dsp:sp modelId="{181C89AE-2D7B-4668-A50F-1BD271E2A4A0}">
      <dsp:nvSpPr>
        <dsp:cNvPr id="0" name=""/>
        <dsp:cNvSpPr/>
      </dsp:nvSpPr>
      <dsp:spPr>
        <a:xfrm rot="5400000">
          <a:off x="3479317" y="3405579"/>
          <a:ext cx="308450" cy="477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25585" y="3454900"/>
        <a:ext cx="215915" cy="286763"/>
      </dsp:txXfrm>
    </dsp:sp>
    <dsp:sp modelId="{905386F4-23CB-4A82-85CE-D5647E19D7D4}">
      <dsp:nvSpPr>
        <dsp:cNvPr id="0" name=""/>
        <dsp:cNvSpPr/>
      </dsp:nvSpPr>
      <dsp:spPr>
        <a:xfrm>
          <a:off x="2930690" y="3944270"/>
          <a:ext cx="1405703" cy="14057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Na</a:t>
          </a:r>
          <a:r>
            <a:rPr lang="en-US" sz="1800" kern="1200" baseline="-25000" dirty="0">
              <a:solidFill>
                <a:schemeClr val="tx1"/>
              </a:solidFill>
            </a:rPr>
            <a:t>2</a:t>
          </a:r>
          <a:r>
            <a:rPr lang="en-US" sz="1800" kern="1200" dirty="0">
              <a:solidFill>
                <a:schemeClr val="tx1"/>
              </a:solidFill>
            </a:rPr>
            <a:t>CO</a:t>
          </a:r>
          <a:r>
            <a:rPr lang="en-US" sz="1800" kern="1200" baseline="-25000" dirty="0">
              <a:solidFill>
                <a:schemeClr val="tx1"/>
              </a:solidFill>
            </a:rPr>
            <a:t>3 </a:t>
          </a:r>
          <a:r>
            <a:rPr lang="en-US" sz="2400" b="1" kern="1200" baseline="-25000" dirty="0">
              <a:solidFill>
                <a:schemeClr val="tx1"/>
              </a:solidFill>
            </a:rPr>
            <a:t>Sodium carbonate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136550" y="4150130"/>
        <a:ext cx="993983" cy="993983"/>
      </dsp:txXfrm>
    </dsp:sp>
    <dsp:sp modelId="{74CBBBBC-0E12-4D16-913F-38A98A994C56}">
      <dsp:nvSpPr>
        <dsp:cNvPr id="0" name=""/>
        <dsp:cNvSpPr/>
      </dsp:nvSpPr>
      <dsp:spPr>
        <a:xfrm rot="10783548">
          <a:off x="2199980" y="2443633"/>
          <a:ext cx="528794" cy="477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343361" y="2538878"/>
        <a:ext cx="385412" cy="286763"/>
      </dsp:txXfrm>
    </dsp:sp>
    <dsp:sp modelId="{ED578114-F073-4943-B8D1-91FAD392EC24}">
      <dsp:nvSpPr>
        <dsp:cNvPr id="0" name=""/>
        <dsp:cNvSpPr/>
      </dsp:nvSpPr>
      <dsp:spPr>
        <a:xfrm>
          <a:off x="0" y="1816154"/>
          <a:ext cx="1950568" cy="17471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CaOCl</a:t>
          </a:r>
          <a:r>
            <a:rPr lang="en-US" sz="1800" kern="1200" baseline="-25000" dirty="0"/>
            <a:t>2 </a:t>
          </a:r>
          <a:r>
            <a:rPr lang="en-US" sz="1800" kern="1200" dirty="0"/>
            <a:t>Bleaching powder</a:t>
          </a:r>
        </a:p>
      </dsp:txBody>
      <dsp:txXfrm>
        <a:off x="285654" y="2072018"/>
        <a:ext cx="1379260" cy="123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92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83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12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01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44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87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78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429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81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01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5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B21F-2024-497D-9CE2-FBE9EF7CC93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3847-C4FA-429B-A429-9F2402D0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7AB75-D9FA-A7AA-C3FF-ACFC1EA84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682"/>
            <a:ext cx="11036121" cy="47683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Acids react with metal carbonates and metal hydro-carbonates to form salts,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and water.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EX:      1.   </a:t>
            </a:r>
            <a:r>
              <a:rPr lang="en-US" b="1" dirty="0">
                <a:solidFill>
                  <a:schemeClr val="bg1"/>
                </a:solidFill>
              </a:rPr>
              <a:t>2HCL + Na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CO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bg1"/>
                </a:solidFill>
              </a:rPr>
              <a:t> 2NaCl + CO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+ 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bg1"/>
                </a:solidFill>
              </a:rPr>
              <a:t>                (Sodium carbonate)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bg1"/>
                </a:solidFill>
              </a:rPr>
              <a:t>            2.  HCL + NaHCO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bg1"/>
                </a:solidFill>
              </a:rPr>
              <a:t> NaCl + CO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+ 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bg1"/>
                </a:solidFill>
              </a:rPr>
              <a:t>	 (Sodium bicarbonate)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Note:</a:t>
            </a:r>
            <a:r>
              <a:rPr lang="en-US" b="1" dirty="0">
                <a:solidFill>
                  <a:schemeClr val="bg1"/>
                </a:solidFill>
              </a:rPr>
              <a:t> bases do not react with metal carbonates and metal Hydro-carbonates.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6213" y="2524257"/>
            <a:ext cx="11379558" cy="1815921"/>
            <a:chOff x="334850" y="2376152"/>
            <a:chExt cx="11379558" cy="1815921"/>
          </a:xfrm>
        </p:grpSpPr>
        <p:sp>
          <p:nvSpPr>
            <p:cNvPr id="4" name="Rounded Rectangle 3"/>
            <p:cNvSpPr/>
            <p:nvPr/>
          </p:nvSpPr>
          <p:spPr>
            <a:xfrm>
              <a:off x="334850" y="2910626"/>
              <a:ext cx="1390918" cy="875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Metal carbonate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19270" y="2910626"/>
              <a:ext cx="1390918" cy="87576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Metal hydro- carbonate</a:t>
              </a:r>
            </a:p>
          </p:txBody>
        </p:sp>
        <p:sp>
          <p:nvSpPr>
            <p:cNvPr id="6" name="Cross 5"/>
            <p:cNvSpPr/>
            <p:nvPr/>
          </p:nvSpPr>
          <p:spPr>
            <a:xfrm>
              <a:off x="3966693" y="3052293"/>
              <a:ext cx="643944" cy="540913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/>
          </p:nvSpPr>
          <p:spPr>
            <a:xfrm>
              <a:off x="4971245" y="2846232"/>
              <a:ext cx="1571222" cy="875763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ACID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800046" y="2820475"/>
              <a:ext cx="1184856" cy="875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orizontal Scroll 9"/>
            <p:cNvSpPr/>
            <p:nvPr/>
          </p:nvSpPr>
          <p:spPr>
            <a:xfrm>
              <a:off x="8512935" y="2376152"/>
              <a:ext cx="3201473" cy="1815921"/>
            </a:xfrm>
            <a:prstGeom prst="frame">
              <a:avLst>
                <a:gd name="adj1" fmla="val 433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Salts, carbon dioxide and water.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88EE03-A999-F0B4-43B0-BC92F7FF8DFA}"/>
              </a:ext>
            </a:extLst>
          </p:cNvPr>
          <p:cNvGrpSpPr/>
          <p:nvPr/>
        </p:nvGrpSpPr>
        <p:grpSpPr>
          <a:xfrm>
            <a:off x="532037" y="223790"/>
            <a:ext cx="11143734" cy="1559931"/>
            <a:chOff x="0" y="1965769"/>
            <a:chExt cx="10613763" cy="1434542"/>
          </a:xfrm>
          <a:solidFill>
            <a:srgbClr val="C00000">
              <a:alpha val="35000"/>
            </a:srgbClr>
          </a:solidFill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9EA4C0A9-B06D-EB03-8F70-54CBC27F6655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99781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Reaction of acids with metal carbonates and metal hydro-carbonates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4F936D-6D50-8680-A1E9-C6CD7BB52794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E</a:t>
              </a:r>
              <a:endParaRPr lang="en-IN" sz="7200" b="1" dirty="0"/>
            </a:p>
          </p:txBody>
        </p:sp>
      </p:grp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4BB16270-B8D6-7C58-C673-274DA0D14822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chemeClr val="dk1">
              <a:alpha val="82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16557929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83" y="1826901"/>
            <a:ext cx="7904132" cy="4160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It is the reaction of acid with base which leads to formation of salt and water.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ACID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SALT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WATER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Ex: HCL + NaOH  NaCl + </a:t>
            </a:r>
            <a:r>
              <a:rPr lang="en-US" sz="3600" b="1" dirty="0">
                <a:solidFill>
                  <a:schemeClr val="bg1"/>
                </a:solidFill>
              </a:rPr>
              <a:t>H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O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r>
              <a:rPr lang="en-US" sz="2400" b="1" dirty="0">
                <a:solidFill>
                  <a:srgbClr val="FF0000"/>
                </a:solidFill>
              </a:rPr>
              <a:t>STRONG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acid</a:t>
            </a:r>
            <a:r>
              <a:rPr lang="en-US" sz="2400" b="1" dirty="0">
                <a:solidFill>
                  <a:schemeClr val="bg1"/>
                </a:solidFill>
              </a:rPr>
              <a:t> +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weak base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Acidic salt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+ water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weak acid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STRONG base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Basic salt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+ water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STRONG acid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STRONG base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Neutral salt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 + water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weak acid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weak Base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Neutral salt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+ water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963" y="423919"/>
            <a:ext cx="3988158" cy="582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2EB41665-8757-5889-4CE7-A814F15231D4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chemeClr val="dk1">
              <a:alpha val="82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76474D-D758-CC87-88D3-9DFCC12BE5BF}"/>
              </a:ext>
            </a:extLst>
          </p:cNvPr>
          <p:cNvGrpSpPr/>
          <p:nvPr/>
        </p:nvGrpSpPr>
        <p:grpSpPr>
          <a:xfrm>
            <a:off x="319839" y="551831"/>
            <a:ext cx="7831276" cy="869908"/>
            <a:chOff x="0" y="1965769"/>
            <a:chExt cx="10613763" cy="1400530"/>
          </a:xfrm>
          <a:solidFill>
            <a:srgbClr val="C00000">
              <a:alpha val="35000"/>
            </a:srgbClr>
          </a:solidFill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23B9A774-54E0-BFCE-50FB-2D84B60FF1CB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65769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8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Neutralization reaction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BE9A38-F01F-323B-6F7F-F7F358EFDA5C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F</a:t>
              </a:r>
              <a:endParaRPr lang="en-IN" sz="7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80799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107"/>
            <a:ext cx="460956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ACID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HCL</a:t>
            </a:r>
            <a:r>
              <a:rPr lang="en-US" b="1" dirty="0">
                <a:solidFill>
                  <a:schemeClr val="bg1"/>
                </a:solidFill>
              </a:rPr>
              <a:t> +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r>
              <a:rPr lang="en-US" b="1" dirty="0">
                <a:solidFill>
                  <a:schemeClr val="bg1"/>
                </a:solidFill>
              </a:rPr>
              <a:t> + Cl</a:t>
            </a:r>
            <a:r>
              <a:rPr lang="en-US" b="1" baseline="30000" dirty="0">
                <a:solidFill>
                  <a:schemeClr val="bg1"/>
                </a:solidFill>
              </a:rPr>
              <a:t> </a:t>
            </a:r>
            <a:r>
              <a:rPr lang="en-US" sz="4800" baseline="30000" dirty="0">
                <a:solidFill>
                  <a:schemeClr val="bg1"/>
                </a:solidFill>
              </a:rPr>
              <a:t>-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 separation of H+ ions from HCL molecules cannot occur in the absence of water.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Since H+ cannot exist alone, they combine with water to form H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30000" dirty="0">
                <a:solidFill>
                  <a:schemeClr val="bg1"/>
                </a:solidFill>
              </a:rPr>
              <a:t>+</a:t>
            </a:r>
            <a:r>
              <a:rPr lang="en-US" sz="2400" b="1" dirty="0">
                <a:solidFill>
                  <a:schemeClr val="bg1"/>
                </a:solidFill>
              </a:rPr>
              <a:t> (hydronium) ion.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349107"/>
            <a:ext cx="53958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BASE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H</a:t>
            </a:r>
            <a:r>
              <a:rPr lang="en-US" sz="24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</a:rPr>
              <a:t>NaOH</a:t>
            </a:r>
            <a:r>
              <a:rPr lang="en-US" b="1" dirty="0">
                <a:solidFill>
                  <a:schemeClr val="bg1"/>
                </a:solidFill>
              </a:rPr>
              <a:t> +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b="1" dirty="0">
                <a:solidFill>
                  <a:schemeClr val="bg1"/>
                </a:solidFill>
              </a:rPr>
              <a:t> 	  Na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r>
              <a:rPr lang="en-US" b="1" dirty="0">
                <a:solidFill>
                  <a:schemeClr val="bg1"/>
                </a:solidFill>
              </a:rPr>
              <a:t> + OH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Bases generate OH</a:t>
            </a:r>
            <a:r>
              <a:rPr lang="en-US" sz="2400" b="1" baseline="30000" dirty="0">
                <a:solidFill>
                  <a:schemeClr val="bg1"/>
                </a:solidFill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(hydroxide) ions in water.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Water soluble bases are called Alkalis.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58651" y="5106475"/>
            <a:ext cx="11538397" cy="1738647"/>
          </a:xfrm>
          <a:prstGeom prst="ribbon">
            <a:avLst>
              <a:gd name="adj1" fmla="val 13113"/>
              <a:gd name="adj2" fmla="val 7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The process of dissolving an acid or base in water is a highly exothermic reaction. Proper precautions and care are required before and while mixing conc.HNO3 / H2SO4 in water.</a:t>
            </a:r>
          </a:p>
          <a:p>
            <a:pPr marL="342900" indent="-342900" algn="ctr">
              <a:buAutoNum type="arabicPeriod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acids slowly with constant stirring.</a:t>
            </a:r>
          </a:p>
          <a:p>
            <a:pPr marL="342900" indent="-342900" algn="ctr">
              <a:buAutoNum type="arabicPeriod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Never add water to acid.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564452" y="2417092"/>
            <a:ext cx="862884" cy="257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893104-0C7C-EABB-40EA-9271BAD6B581}"/>
              </a:ext>
            </a:extLst>
          </p:cNvPr>
          <p:cNvGrpSpPr/>
          <p:nvPr/>
        </p:nvGrpSpPr>
        <p:grpSpPr>
          <a:xfrm>
            <a:off x="258651" y="266521"/>
            <a:ext cx="11143734" cy="891034"/>
            <a:chOff x="0" y="1965769"/>
            <a:chExt cx="10613763" cy="1434542"/>
          </a:xfrm>
          <a:solidFill>
            <a:srgbClr val="C00000">
              <a:alpha val="35000"/>
            </a:srgbClr>
          </a:solidFill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0584106-10AE-7D0E-3205-DE7BC34B8FE7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99781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Reaction of acid and base with water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EEC67A-C1FC-8481-213B-AA2A3E492B0E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G</a:t>
              </a:r>
              <a:endParaRPr lang="en-IN" sz="7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1631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0285337"/>
              </p:ext>
            </p:extLst>
          </p:nvPr>
        </p:nvGraphicFramePr>
        <p:xfrm>
          <a:off x="174581" y="1317242"/>
          <a:ext cx="7179256" cy="535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643617" y="1386585"/>
            <a:ext cx="4365938" cy="299012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NaOH</a:t>
            </a:r>
            <a:endParaRPr lang="en-US" sz="2800" dirty="0"/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Electrolysis of aq. Sodium chloride.</a:t>
            </a:r>
          </a:p>
          <a:p>
            <a:pPr algn="ctr"/>
            <a:endParaRPr lang="en-US" b="1" u="sng" dirty="0">
              <a:sym typeface="Wingdings" panose="05000000000000000000" pitchFamily="2" charset="2"/>
            </a:endParaRPr>
          </a:p>
          <a:p>
            <a:pPr algn="ctr"/>
            <a:r>
              <a:rPr lang="en-US" sz="3200" b="1" u="sng" dirty="0">
                <a:sym typeface="Wingdings" panose="05000000000000000000" pitchFamily="2" charset="2"/>
              </a:rPr>
              <a:t>REACTION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algn="ctr"/>
            <a:endParaRPr lang="en-US" dirty="0">
              <a:sym typeface="Wingdings" panose="05000000000000000000" pitchFamily="2" charset="2"/>
            </a:endParaRPr>
          </a:p>
          <a:p>
            <a:pPr algn="ctr"/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6153961" y="5693836"/>
            <a:ext cx="5855594" cy="7212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2NaCl (</a:t>
            </a:r>
            <a:r>
              <a:rPr lang="en-US" dirty="0" err="1"/>
              <a:t>aq</a:t>
            </a:r>
            <a:r>
              <a:rPr lang="en-US" dirty="0"/>
              <a:t>) + 2H</a:t>
            </a:r>
            <a:r>
              <a:rPr lang="en-US" baseline="-25000" dirty="0"/>
              <a:t>2</a:t>
            </a:r>
            <a:r>
              <a:rPr lang="en-US" dirty="0"/>
              <a:t>O (l)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2NaOH (</a:t>
            </a:r>
            <a:r>
              <a:rPr lang="en-US" dirty="0" err="1"/>
              <a:t>aq</a:t>
            </a:r>
            <a:r>
              <a:rPr lang="en-US" dirty="0"/>
              <a:t>) + Cl</a:t>
            </a:r>
            <a:r>
              <a:rPr lang="en-US" baseline="-25000" dirty="0"/>
              <a:t>2 </a:t>
            </a:r>
            <a:r>
              <a:rPr lang="en-US" dirty="0"/>
              <a:t>(g) + H</a:t>
            </a:r>
            <a:r>
              <a:rPr lang="en-US" baseline="-25000" dirty="0"/>
              <a:t>2 </a:t>
            </a:r>
            <a:r>
              <a:rPr lang="en-US" dirty="0"/>
              <a:t>(g)</a:t>
            </a:r>
          </a:p>
        </p:txBody>
      </p:sp>
      <p:sp>
        <p:nvSpPr>
          <p:cNvPr id="7" name="Down Arrow 6"/>
          <p:cNvSpPr/>
          <p:nvPr/>
        </p:nvSpPr>
        <p:spPr>
          <a:xfrm>
            <a:off x="9279234" y="4484598"/>
            <a:ext cx="1094704" cy="10947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B378BF-3A90-028B-CE76-9029B267455A}"/>
              </a:ext>
            </a:extLst>
          </p:cNvPr>
          <p:cNvGrpSpPr/>
          <p:nvPr/>
        </p:nvGrpSpPr>
        <p:grpSpPr>
          <a:xfrm>
            <a:off x="406932" y="311674"/>
            <a:ext cx="11143734" cy="891034"/>
            <a:chOff x="0" y="1965769"/>
            <a:chExt cx="10613763" cy="1434542"/>
          </a:xfrm>
          <a:solidFill>
            <a:srgbClr val="C00000">
              <a:alpha val="35000"/>
            </a:srgbClr>
          </a:solidFill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5B6EBA82-05AB-8A6F-4808-0C28B912CD72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99781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Chemicals obtained from common salt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AF1ECD-7C44-6D31-037F-8AF6BB84A7EF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H</a:t>
              </a:r>
              <a:endParaRPr lang="en-IN" sz="7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3059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33" y="405990"/>
            <a:ext cx="6393287" cy="15162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B. Bleaching powder (CaOCl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): aka- calcium oxychloride.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Ca(OH)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+ Cl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</a:rPr>
              <a:t> CaOCl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+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(Calcium hydroxide)  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(Calcium oxychloride)</a:t>
            </a:r>
          </a:p>
          <a:p>
            <a:pPr marL="0" indent="0">
              <a:buNone/>
            </a:pPr>
            <a:r>
              <a:rPr lang="en-US" sz="1800" baseline="-25000" dirty="0">
                <a:solidFill>
                  <a:srgbClr val="FFC000"/>
                </a:solidFill>
              </a:rPr>
              <a:t>     	  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2" name="Speech Bubble: Rectangle 1"/>
          <p:cNvSpPr/>
          <p:nvPr/>
        </p:nvSpPr>
        <p:spPr>
          <a:xfrm>
            <a:off x="6845120" y="405990"/>
            <a:ext cx="5170869" cy="1516272"/>
          </a:xfrm>
          <a:prstGeom prst="wedgeRectCallout">
            <a:avLst>
              <a:gd name="adj1" fmla="val 22420"/>
              <a:gd name="adj2" fmla="val 40698"/>
            </a:avLst>
          </a:prstGeom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Used: 1. for bleaching clothes (cotton &amp; linen), wood pulp in paper factories etc.</a:t>
            </a:r>
          </a:p>
          <a:p>
            <a:pPr algn="ctr"/>
            <a:r>
              <a:rPr lang="en-US" dirty="0"/>
              <a:t>2. As an oxidizing agent.</a:t>
            </a:r>
          </a:p>
          <a:p>
            <a:pPr algn="ctr"/>
            <a:r>
              <a:rPr lang="en-US" dirty="0"/>
              <a:t>For disinfecting drinking water.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314F94-ADA3-3599-E94B-AA44A69DD25C}"/>
              </a:ext>
            </a:extLst>
          </p:cNvPr>
          <p:cNvGrpSpPr/>
          <p:nvPr/>
        </p:nvGrpSpPr>
        <p:grpSpPr>
          <a:xfrm>
            <a:off x="451835" y="2199068"/>
            <a:ext cx="11564153" cy="1590720"/>
            <a:chOff x="451835" y="2199068"/>
            <a:chExt cx="11564153" cy="159072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51835" y="2199068"/>
              <a:ext cx="8370194" cy="159072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en-US" sz="1800" dirty="0">
                  <a:solidFill>
                    <a:srgbClr val="FFC000"/>
                  </a:solidFill>
                </a:rPr>
                <a:t>C. Baking Soda (NaHCO</a:t>
              </a:r>
              <a:r>
                <a:rPr lang="en-US" sz="1800" baseline="-25000" dirty="0">
                  <a:solidFill>
                    <a:srgbClr val="FFC000"/>
                  </a:solidFill>
                </a:rPr>
                <a:t>3 </a:t>
              </a:r>
              <a:r>
                <a:rPr lang="en-US" sz="1800" dirty="0">
                  <a:solidFill>
                    <a:srgbClr val="FFC000"/>
                  </a:solidFill>
                </a:rPr>
                <a:t>): aka- Sodium bicarbonate</a:t>
              </a:r>
            </a:p>
            <a:p>
              <a:pPr marL="0" indent="0">
                <a:buNone/>
              </a:pPr>
              <a:r>
                <a:rPr lang="en-US" sz="1800" b="1" dirty="0">
                  <a:solidFill>
                    <a:srgbClr val="FF0000"/>
                  </a:solidFill>
                </a:rPr>
                <a:t>	</a:t>
              </a:r>
              <a:r>
                <a:rPr lang="en-US" b="1" dirty="0">
                  <a:solidFill>
                    <a:srgbClr val="FF0000"/>
                  </a:solidFill>
                </a:rPr>
                <a:t>NaCl + H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</a:rPr>
                <a:t>0 + CO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</a:rPr>
                <a:t> + NH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  <a:r>
                <a:rPr lang="en-US" sz="3200" baseline="-25000" dirty="0"/>
                <a:t> 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NH</a:t>
              </a:r>
              <a:r>
                <a:rPr lang="en-US" baseline="-25000" dirty="0">
                  <a:solidFill>
                    <a:srgbClr val="FF0000"/>
                  </a:solidFill>
                </a:rPr>
                <a:t>4</a:t>
              </a:r>
              <a:r>
                <a:rPr lang="en-US" dirty="0">
                  <a:solidFill>
                    <a:srgbClr val="FF0000"/>
                  </a:solidFill>
                </a:rPr>
                <a:t>Cl</a:t>
              </a:r>
              <a:r>
                <a:rPr lang="en-US" b="1" dirty="0">
                  <a:solidFill>
                    <a:srgbClr val="FF0000"/>
                  </a:solidFill>
                </a:rPr>
                <a:t> + </a:t>
              </a:r>
              <a:r>
                <a:rPr lang="en-US" dirty="0">
                  <a:solidFill>
                    <a:srgbClr val="FF0000"/>
                  </a:solidFill>
                </a:rPr>
                <a:t>NaHCO</a:t>
              </a:r>
              <a:r>
                <a:rPr lang="en-US" baseline="-25000" dirty="0">
                  <a:solidFill>
                    <a:srgbClr val="FF0000"/>
                  </a:solidFill>
                </a:rPr>
                <a:t>3 </a:t>
              </a:r>
              <a:r>
                <a:rPr lang="en-US" sz="1800" b="1" dirty="0">
                  <a:solidFill>
                    <a:srgbClr val="FF0000"/>
                  </a:solidFill>
                </a:rPr>
                <a:t>		        </a:t>
              </a:r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(     sodium chloride)	</a:t>
              </a:r>
              <a:r>
                <a:rPr lang="en-US" sz="1800" b="1" dirty="0">
                  <a:solidFill>
                    <a:srgbClr val="FF0000"/>
                  </a:solidFill>
                </a:rPr>
                <a:t>    		      </a:t>
              </a:r>
              <a:r>
                <a:rPr lang="en-US" sz="18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(Sodium bicarbonate)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aseline="-25000" dirty="0">
                  <a:solidFill>
                    <a:srgbClr val="FFC000"/>
                  </a:solidFill>
                </a:rPr>
                <a:t>     	  </a:t>
              </a:r>
              <a:endParaRPr lang="en-US" sz="1800" dirty="0">
                <a:solidFill>
                  <a:srgbClr val="FFC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60664" y="2199068"/>
              <a:ext cx="3155324" cy="1590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Used for: 1. for cooking and making baking powder.</a:t>
              </a:r>
            </a:p>
            <a:p>
              <a:pPr algn="ctr"/>
              <a:r>
                <a:rPr lang="en-US" dirty="0"/>
                <a:t>2. Ingredient in antacid and used in fire extinguishers.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FD5EDE-B5CA-2FDC-65A7-16FF0B558755}"/>
              </a:ext>
            </a:extLst>
          </p:cNvPr>
          <p:cNvGrpSpPr/>
          <p:nvPr/>
        </p:nvGrpSpPr>
        <p:grpSpPr>
          <a:xfrm>
            <a:off x="490470" y="4010650"/>
            <a:ext cx="11525518" cy="2056517"/>
            <a:chOff x="490470" y="4010650"/>
            <a:chExt cx="11525518" cy="2056517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90470" y="4010650"/>
              <a:ext cx="7516708" cy="2056517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solidFill>
                    <a:srgbClr val="FFC000"/>
                  </a:solidFill>
                </a:rPr>
                <a:t>D. Washing soda (</a:t>
              </a:r>
              <a:r>
                <a:rPr lang="en-US" sz="1800" dirty="0">
                  <a:solidFill>
                    <a:schemeClr val="accent4"/>
                  </a:solidFill>
                </a:rPr>
                <a:t>Na</a:t>
              </a:r>
              <a:r>
                <a:rPr lang="en-US" sz="1800" baseline="-25000" dirty="0">
                  <a:solidFill>
                    <a:schemeClr val="accent4"/>
                  </a:solidFill>
                </a:rPr>
                <a:t>2</a:t>
              </a:r>
              <a:r>
                <a:rPr lang="en-US" sz="1800" dirty="0">
                  <a:solidFill>
                    <a:schemeClr val="accent4"/>
                  </a:solidFill>
                </a:rPr>
                <a:t>CO</a:t>
              </a:r>
              <a:r>
                <a:rPr lang="en-US" sz="1800" baseline="-25000" dirty="0">
                  <a:solidFill>
                    <a:schemeClr val="accent4"/>
                  </a:solidFill>
                </a:rPr>
                <a:t>3</a:t>
              </a:r>
              <a:r>
                <a:rPr lang="en-US" sz="1800" dirty="0">
                  <a:solidFill>
                    <a:srgbClr val="FFC000"/>
                  </a:solidFill>
                </a:rPr>
                <a:t>): aka- Sodium carbonate</a:t>
              </a:r>
            </a:p>
            <a:p>
              <a:pPr marL="0" indent="0">
                <a:buNone/>
              </a:pPr>
              <a:r>
                <a:rPr lang="en-US" sz="1800" b="1" dirty="0">
                  <a:solidFill>
                    <a:srgbClr val="FF0000"/>
                  </a:solidFill>
                </a:rPr>
                <a:t>	</a:t>
              </a:r>
              <a:r>
                <a:rPr lang="en-US" sz="3200" dirty="0">
                  <a:solidFill>
                    <a:srgbClr val="FF0000"/>
                  </a:solidFill>
                </a:rPr>
                <a:t>2NaHCO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  <a:r>
                <a:rPr lang="en-US" sz="3200" dirty="0">
                  <a:solidFill>
                    <a:srgbClr val="FF0000"/>
                  </a:solidFill>
                </a:rPr>
                <a:t> + Heat or H+ ion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</a:rPr>
                <a:t>Na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CO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</a:rPr>
                <a:t>	</a:t>
              </a:r>
            </a:p>
            <a:p>
              <a:pPr marL="0" indent="0">
                <a:buNone/>
              </a:pPr>
              <a:r>
                <a:rPr lang="en-US" sz="1800" b="1" dirty="0">
                  <a:solidFill>
                    <a:srgbClr val="FF0000"/>
                  </a:solidFill>
                </a:rPr>
                <a:t>	</a:t>
              </a:r>
              <a:r>
                <a:rPr lang="en-US" sz="1800" b="1" dirty="0">
                  <a:solidFill>
                    <a:srgbClr val="0070C0"/>
                  </a:solidFill>
                </a:rPr>
                <a:t>(Sodium bicarbonate)</a:t>
              </a:r>
              <a:r>
                <a:rPr lang="en-US" sz="1800" b="1" dirty="0">
                  <a:solidFill>
                    <a:srgbClr val="FF0000"/>
                  </a:solidFill>
                </a:rPr>
                <a:t>			</a:t>
              </a:r>
              <a:r>
                <a:rPr lang="en-US" sz="18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(Sodium carbonate)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Na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1800" dirty="0">
                  <a:solidFill>
                    <a:srgbClr val="FF0000"/>
                  </a:solidFill>
                </a:rPr>
                <a:t>CO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3</a:t>
              </a:r>
              <a:r>
                <a:rPr lang="en-US" sz="1800" dirty="0">
                  <a:solidFill>
                    <a:srgbClr val="FF0000"/>
                  </a:solidFill>
                </a:rPr>
                <a:t> + 10</a:t>
              </a:r>
              <a:r>
                <a:rPr lang="en-US" sz="1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</a:rPr>
                <a:t>H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1800" dirty="0">
                  <a:solidFill>
                    <a:srgbClr val="FF0000"/>
                  </a:solidFill>
                </a:rPr>
                <a:t>0 </a:t>
              </a:r>
              <a:r>
                <a:rPr lang="en-US" sz="24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1800" dirty="0">
                  <a:solidFill>
                    <a:srgbClr val="FF0000"/>
                  </a:solidFill>
                </a:rPr>
                <a:t>Na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1800" dirty="0">
                  <a:solidFill>
                    <a:srgbClr val="FF0000"/>
                  </a:solidFill>
                </a:rPr>
                <a:t>CO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3</a:t>
              </a:r>
              <a:r>
                <a:rPr lang="en-US" sz="1800" dirty="0">
                  <a:solidFill>
                    <a:srgbClr val="FF0000"/>
                  </a:solidFill>
                </a:rPr>
                <a:t>.10</a:t>
              </a:r>
              <a:r>
                <a:rPr lang="en-US" sz="1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</a:rPr>
                <a:t>H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1800" dirty="0">
                  <a:solidFill>
                    <a:srgbClr val="FF0000"/>
                  </a:solidFill>
                </a:rPr>
                <a:t>0 </a:t>
              </a:r>
            </a:p>
            <a:p>
              <a:pPr marL="0" indent="0">
                <a:buNone/>
              </a:pPr>
              <a:r>
                <a:rPr lang="en-US" sz="1800" b="1" dirty="0">
                  <a:solidFill>
                    <a:srgbClr val="FF0000"/>
                  </a:solidFill>
                </a:rPr>
                <a:t>		</a:t>
              </a:r>
              <a:r>
                <a:rPr lang="en-US" sz="18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  (Sodium carbonate hydrate)	</a:t>
              </a:r>
              <a:endPara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07177" y="4010650"/>
              <a:ext cx="4008811" cy="205651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Used in: 1. manufacturing glass, soap and paper industries.</a:t>
              </a:r>
            </a:p>
            <a:p>
              <a:pPr algn="ctr"/>
              <a:r>
                <a:rPr lang="en-US" dirty="0"/>
                <a:t>2. In making borax.</a:t>
              </a:r>
            </a:p>
            <a:p>
              <a:pPr algn="ctr"/>
              <a:r>
                <a:rPr lang="en-US" dirty="0"/>
                <a:t>3. As a cleaning agent.</a:t>
              </a:r>
            </a:p>
          </p:txBody>
        </p:sp>
      </p:grp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503DCFC-E47C-D0FD-D569-33A59338139C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chemeClr val="dk1">
              <a:alpha val="82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85891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16" y="1034490"/>
            <a:ext cx="10515600" cy="7596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It is the fixed number of water molecules present in one formula unit of a salt.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2871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Crystals of salts may seem and feel dry but aren’t. </a:t>
            </a:r>
          </a:p>
          <a:p>
            <a:r>
              <a:rPr lang="en-US" dirty="0">
                <a:solidFill>
                  <a:schemeClr val="accent4"/>
                </a:solidFill>
              </a:rPr>
              <a:t>They contain water of crystallization.</a:t>
            </a:r>
          </a:p>
          <a:p>
            <a:r>
              <a:rPr lang="en-US" dirty="0">
                <a:solidFill>
                  <a:schemeClr val="accent4"/>
                </a:solidFill>
              </a:rPr>
              <a:t>Ex: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Hydrated copper sulphate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CuSO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.5H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accent4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Gypsum: aka- Hydrated Calcium Sulphate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 reaction in the next slide.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* On heating gypsum at 373K or 100°C, it loses its water molecules and become P.O.P.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1622170-1F5D-79B4-1ACF-7B08883ACA2D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chemeClr val="dk1">
              <a:alpha val="82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967FA9-60BB-3D67-F47E-12007CEF910B}"/>
              </a:ext>
            </a:extLst>
          </p:cNvPr>
          <p:cNvGrpSpPr/>
          <p:nvPr/>
        </p:nvGrpSpPr>
        <p:grpSpPr>
          <a:xfrm>
            <a:off x="628903" y="235520"/>
            <a:ext cx="10986447" cy="891034"/>
            <a:chOff x="0" y="1965769"/>
            <a:chExt cx="10613763" cy="1434542"/>
          </a:xfrm>
          <a:solidFill>
            <a:srgbClr val="C00000">
              <a:alpha val="35000"/>
            </a:srgbClr>
          </a:solidFill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64447C7-AA10-5C26-5EB1-6924CCA335D7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99781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 Water of crystallization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DB1124-AB71-B576-5090-54A8C68572CE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i</a:t>
              </a:r>
              <a:endParaRPr lang="en-IN" sz="7200" b="1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6E75355-C900-D19B-133D-3B51BCCCB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616" y="2129217"/>
            <a:ext cx="4364977" cy="39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7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42" y="1483886"/>
            <a:ext cx="11100515" cy="205470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P.O.P – aka Calcium Sulphate hemihydrate. 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FF0000"/>
                </a:solidFill>
              </a:rPr>
              <a:t>CaSO4.</a:t>
            </a:r>
            <a:r>
              <a:rPr lang="en-US" sz="5400" baseline="30000" dirty="0">
                <a:solidFill>
                  <a:srgbClr val="FF0000"/>
                </a:solidFill>
              </a:rPr>
              <a:t>1/2</a:t>
            </a:r>
            <a:r>
              <a:rPr lang="en-US" sz="5400" dirty="0">
                <a:solidFill>
                  <a:srgbClr val="FF0000"/>
                </a:solidFill>
              </a:rPr>
              <a:t>H2O + 1</a:t>
            </a:r>
            <a:r>
              <a:rPr lang="en-US" sz="5400" baseline="30000" dirty="0">
                <a:solidFill>
                  <a:srgbClr val="FF0000"/>
                </a:solidFill>
              </a:rPr>
              <a:t>1/2</a:t>
            </a:r>
            <a:r>
              <a:rPr lang="en-US" sz="5400" dirty="0">
                <a:solidFill>
                  <a:srgbClr val="FF0000"/>
                </a:solidFill>
              </a:rPr>
              <a:t>H2O </a:t>
            </a:r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5400" dirty="0">
                <a:solidFill>
                  <a:srgbClr val="FF0000"/>
                </a:solidFill>
              </a:rPr>
              <a:t> CaSO</a:t>
            </a:r>
            <a:r>
              <a:rPr lang="en-US" sz="5400" baseline="-25000" dirty="0">
                <a:solidFill>
                  <a:srgbClr val="FF0000"/>
                </a:solidFill>
              </a:rPr>
              <a:t>4</a:t>
            </a:r>
            <a:r>
              <a:rPr lang="en-US" sz="5400" dirty="0">
                <a:solidFill>
                  <a:srgbClr val="FF0000"/>
                </a:solidFill>
              </a:rPr>
              <a:t>.2H</a:t>
            </a:r>
            <a:r>
              <a:rPr lang="en-US" sz="5400" baseline="-25000" dirty="0">
                <a:solidFill>
                  <a:srgbClr val="FF0000"/>
                </a:solidFill>
              </a:rPr>
              <a:t>2</a:t>
            </a:r>
            <a:r>
              <a:rPr lang="en-US" sz="5400" dirty="0">
                <a:solidFill>
                  <a:srgbClr val="FF0000"/>
                </a:solidFill>
              </a:rPr>
              <a:t>O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FF0000"/>
                </a:solidFill>
              </a:rPr>
              <a:t>	</a:t>
            </a:r>
            <a:r>
              <a:rPr lang="en-US" sz="5400" b="1" dirty="0">
                <a:solidFill>
                  <a:schemeClr val="bg2"/>
                </a:solidFill>
              </a:rPr>
              <a:t>(P.O.P)</a:t>
            </a:r>
            <a:r>
              <a:rPr lang="en-US" sz="5400" dirty="0">
                <a:solidFill>
                  <a:srgbClr val="FF0000"/>
                </a:solidFill>
              </a:rPr>
              <a:t>						</a:t>
            </a:r>
            <a:r>
              <a:rPr lang="en-US" sz="5400" b="1" dirty="0">
                <a:solidFill>
                  <a:schemeClr val="bg2"/>
                </a:solidFill>
              </a:rPr>
              <a:t>(Gypsum)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8" b="100000" l="1200" r="98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38517"/>
            <a:ext cx="4762500" cy="310515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048518" y="3638517"/>
            <a:ext cx="6808631" cy="304628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Applications: </a:t>
            </a:r>
          </a:p>
          <a:p>
            <a:pPr marL="342900" indent="-342900" algn="ctr">
              <a:buAutoNum type="arabicPeriod"/>
            </a:pPr>
            <a:r>
              <a:rPr lang="en-US" sz="2000" dirty="0"/>
              <a:t>Used for supporting fractured bones in the right position. </a:t>
            </a:r>
          </a:p>
          <a:p>
            <a:pPr marL="342900" indent="-342900" algn="ctr">
              <a:buAutoNum type="arabicPeriod"/>
            </a:pPr>
            <a:r>
              <a:rPr lang="en-US" sz="2000" dirty="0"/>
              <a:t>Also used for making toys, decorative materials, protective coating on walls and ceilings, aesthetic finishing touches to buildings, dental models etc.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A48BA-6911-B0D4-E2F2-3637165F19CA}"/>
              </a:ext>
            </a:extLst>
          </p:cNvPr>
          <p:cNvGrpSpPr/>
          <p:nvPr/>
        </p:nvGrpSpPr>
        <p:grpSpPr>
          <a:xfrm>
            <a:off x="659810" y="314191"/>
            <a:ext cx="10986447" cy="891034"/>
            <a:chOff x="0" y="1965769"/>
            <a:chExt cx="10613763" cy="1434542"/>
          </a:xfrm>
          <a:solidFill>
            <a:srgbClr val="C00000">
              <a:alpha val="35000"/>
            </a:srgbClr>
          </a:solidFill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EBEBB7B-459D-17DC-0CA7-69DCC6931DC7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99781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Reaction of Plaster of Paris (P.O.P) with water: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90CDC-2ADE-3596-6668-392EABD26023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J</a:t>
              </a:r>
              <a:endParaRPr lang="en-IN" sz="7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919606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2C65E-9D96-EE03-CB2A-CDE8A71C7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BBB97-BF0C-AA2B-B5B6-B7A7CC4776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190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2974" y="1981887"/>
            <a:ext cx="3286125" cy="69562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X: Ch –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6470822"/>
            <a:ext cx="12192001" cy="391298"/>
          </a:xfrm>
          <a:prstGeom prst="rect">
            <a:avLst/>
          </a:prstGeom>
          <a:solidFill>
            <a:schemeClr val="dk1">
              <a:alpha val="5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Created by: Tenzin Kalden, rangjong.com</a:t>
            </a:r>
          </a:p>
        </p:txBody>
      </p:sp>
    </p:spTree>
    <p:extLst>
      <p:ext uri="{BB962C8B-B14F-4D97-AF65-F5344CB8AC3E}">
        <p14:creationId xmlns:p14="http://schemas.microsoft.com/office/powerpoint/2010/main" val="7835584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0783" y="4981099"/>
            <a:ext cx="5471737" cy="1690628"/>
            <a:chOff x="1330568" y="5166575"/>
            <a:chExt cx="3025897" cy="11698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568" y="5166575"/>
              <a:ext cx="1687382" cy="11698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1399" y="5166575"/>
              <a:ext cx="1445066" cy="116983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372519" y="4981099"/>
            <a:ext cx="5218183" cy="1690628"/>
            <a:chOff x="7811639" y="5099784"/>
            <a:chExt cx="3357630" cy="13034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1639" y="5099784"/>
              <a:ext cx="1403798" cy="13034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5437" y="5099784"/>
              <a:ext cx="1953832" cy="130341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71BD34-6218-10DE-9E8F-F0D016D66FC9}"/>
              </a:ext>
            </a:extLst>
          </p:cNvPr>
          <p:cNvGrpSpPr/>
          <p:nvPr/>
        </p:nvGrpSpPr>
        <p:grpSpPr>
          <a:xfrm>
            <a:off x="0" y="109955"/>
            <a:ext cx="12064181" cy="1400530"/>
            <a:chOff x="0" y="1965769"/>
            <a:chExt cx="10613763" cy="1400530"/>
          </a:xfrm>
          <a:solidFill>
            <a:srgbClr val="C00000">
              <a:alpha val="35000"/>
            </a:srgbClr>
          </a:solidFill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468EF4C1-7825-A490-C40D-DEA829119E96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65769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5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Characteristics of Acids and bases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6564BD-7DD8-A3A3-2CAB-E93B6A822EF0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A</a:t>
              </a:r>
              <a:endParaRPr lang="en-IN" sz="7200" b="1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11A27EE-814B-DA07-7953-B1894D8DF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92449"/>
              </p:ext>
            </p:extLst>
          </p:nvPr>
        </p:nvGraphicFramePr>
        <p:xfrm>
          <a:off x="900783" y="1758876"/>
          <a:ext cx="10689920" cy="31736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33738">
                  <a:extLst>
                    <a:ext uri="{9D8B030D-6E8A-4147-A177-3AD203B41FA5}">
                      <a16:colId xmlns:a16="http://schemas.microsoft.com/office/drawing/2014/main" val="143415774"/>
                    </a:ext>
                  </a:extLst>
                </a:gridCol>
                <a:gridCol w="4320650">
                  <a:extLst>
                    <a:ext uri="{9D8B030D-6E8A-4147-A177-3AD203B41FA5}">
                      <a16:colId xmlns:a16="http://schemas.microsoft.com/office/drawing/2014/main" val="3635726365"/>
                    </a:ext>
                  </a:extLst>
                </a:gridCol>
                <a:gridCol w="5235532">
                  <a:extLst>
                    <a:ext uri="{9D8B030D-6E8A-4147-A177-3AD203B41FA5}">
                      <a16:colId xmlns:a16="http://schemas.microsoft.com/office/drawing/2014/main" val="329577054"/>
                    </a:ext>
                  </a:extLst>
                </a:gridCol>
              </a:tblGrid>
              <a:tr h="6347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S.No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ACIDS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BASES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66486"/>
                  </a:ext>
                </a:extLst>
              </a:tr>
              <a:tr h="634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Sour in taste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Bitter in taste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31110"/>
                  </a:ext>
                </a:extLst>
              </a:tr>
              <a:tr h="634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Has pH lower than 7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Has pH higher than 7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986632"/>
                  </a:ext>
                </a:extLst>
              </a:tr>
              <a:tr h="634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Turns blue litmus paper into red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Turns red litmus paper into blue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65403"/>
                  </a:ext>
                </a:extLst>
              </a:tr>
              <a:tr h="634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Gives H+ ions in aqueous solution.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Gives OH- ions in aqueous solution.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2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44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348947"/>
            <a:ext cx="11590986" cy="6006777"/>
          </a:xfrm>
          <a:prstGeom prst="rect">
            <a:avLst/>
          </a:prstGeom>
        </p:spPr>
      </p:pic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AC99005E-D13D-DE49-6183-E89F9B6BB509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chemeClr val="dk1">
              <a:alpha val="82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38399283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"/>
            <a:ext cx="12192000" cy="6877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841" y="181449"/>
            <a:ext cx="2986318" cy="955372"/>
          </a:xfrm>
          <a:prstGeom prst="snip2SameRect">
            <a:avLst>
              <a:gd name="adj1" fmla="val 22034"/>
              <a:gd name="adj2" fmla="val 0"/>
            </a:avLst>
          </a:prstGeom>
          <a:solidFill>
            <a:schemeClr val="tx1">
              <a:alpha val="6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58474"/>
              </p:ext>
            </p:extLst>
          </p:nvPr>
        </p:nvGraphicFramePr>
        <p:xfrm>
          <a:off x="823352" y="1318270"/>
          <a:ext cx="10530448" cy="47365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13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/>
                        <a:t>ACID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/>
                        <a:t>BASE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6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Chemical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Chemical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Chemical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Chemical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4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 Hydrochloric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 Sodium hydroxide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 Sulphuric</a:t>
                      </a:r>
                      <a:r>
                        <a:rPr lang="en-US" baseline="0" dirty="0"/>
                        <a:t> / Sulfuric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Potassium hydroxide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 Nitric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HNO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 Calcium 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Ca(OH)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3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 </a:t>
                      </a:r>
                      <a:r>
                        <a:rPr lang="en-US"/>
                        <a:t>Acetic </a:t>
                      </a:r>
                      <a:r>
                        <a:rPr lang="en-US" dirty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 Ammonium</a:t>
                      </a:r>
                      <a:r>
                        <a:rPr lang="en-US" baseline="0" dirty="0"/>
                        <a:t> hydroxide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7BEC66EE-926B-D4AB-C8AB-9464C0063695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chemeClr val="dk1">
              <a:alpha val="82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25340751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39734"/>
              </p:ext>
            </p:extLst>
          </p:nvPr>
        </p:nvGraphicFramePr>
        <p:xfrm>
          <a:off x="654908" y="1344500"/>
          <a:ext cx="11195224" cy="54728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9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Indication for acid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Indication</a:t>
                      </a:r>
                      <a:r>
                        <a:rPr lang="en-US" baseline="0" dirty="0"/>
                        <a:t> for base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08">
                <a:tc rowSpan="4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</a:rPr>
                        <a:t> INDICATOR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LITMUS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RED</a:t>
                      </a:r>
                      <a:r>
                        <a:rPr lang="en-US" b="1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39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RED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CABBAGE LEAF EXTRACT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39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FLOWER OF HYDRANGEA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PLANT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FF99CC"/>
                          </a:solidFill>
                        </a:rPr>
                        <a:t>PINK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0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TURMERIC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 CHANGE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02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SYNTHETIC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</a:rPr>
                        <a:t> INDICATOR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PHENOLPHTHALEIN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COLOURLESS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rgbClr val="FF99CC"/>
                          </a:solidFill>
                        </a:rPr>
                        <a:t>PINK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25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METHYL ORANGE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YELLOW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395">
                <a:tc rowSpan="3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OLFACTORY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ONION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ITS OWN 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SMELL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 SMELL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08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VANILLA ESSENCE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RETAINS SMELL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 SMELL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908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CLOVE OIL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RETAINS SMELL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LOSES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SMELL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A6FF347-9E5C-86CD-ACBF-743243A933ED}"/>
              </a:ext>
            </a:extLst>
          </p:cNvPr>
          <p:cNvGrpSpPr/>
          <p:nvPr/>
        </p:nvGrpSpPr>
        <p:grpSpPr>
          <a:xfrm>
            <a:off x="210066" y="266914"/>
            <a:ext cx="7831276" cy="869908"/>
            <a:chOff x="0" y="1965769"/>
            <a:chExt cx="10613763" cy="1400530"/>
          </a:xfrm>
          <a:solidFill>
            <a:srgbClr val="C00000">
              <a:alpha val="35000"/>
            </a:srgbClr>
          </a:solidFill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B240F02-596C-145C-9808-D1258D6829F7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65769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5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Acid &amp; base indicators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C51218-DF05-9060-FF0D-8386AB5AD3E8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B</a:t>
              </a:r>
              <a:endParaRPr lang="en-IN" sz="7200" b="1" dirty="0"/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945667-19F0-081A-B2E6-010DF6818876}"/>
              </a:ext>
            </a:extLst>
          </p:cNvPr>
          <p:cNvSpPr/>
          <p:nvPr/>
        </p:nvSpPr>
        <p:spPr>
          <a:xfrm>
            <a:off x="8571295" y="701868"/>
            <a:ext cx="3410639" cy="5022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/>
              <a:t>Created by: Tenzin Kalden, RangJong </a:t>
            </a:r>
          </a:p>
          <a:p>
            <a:pPr algn="r"/>
            <a:r>
              <a:rPr lang="en-US" sz="1600" b="1" dirty="0"/>
              <a:t>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38537847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08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3" y="1730265"/>
            <a:ext cx="11350710" cy="15620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strength of acid and base depends on the no. of H+ ions and OH- ions.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the help of pH scale and following acid-base indicators, we can determine the strength of acidic and basic nature of any solution.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2A6AA-612D-2185-2117-B9B3DE6E67FC}"/>
              </a:ext>
            </a:extLst>
          </p:cNvPr>
          <p:cNvGrpSpPr/>
          <p:nvPr/>
        </p:nvGrpSpPr>
        <p:grpSpPr>
          <a:xfrm>
            <a:off x="182218" y="3387435"/>
            <a:ext cx="11827563" cy="2815215"/>
            <a:chOff x="231645" y="3278195"/>
            <a:chExt cx="11827563" cy="28152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7999" y="3278195"/>
              <a:ext cx="5201209" cy="28152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645" y="3278195"/>
              <a:ext cx="6626354" cy="281521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A75523-0C73-2177-D185-3AC07B0097B1}"/>
              </a:ext>
            </a:extLst>
          </p:cNvPr>
          <p:cNvGrpSpPr/>
          <p:nvPr/>
        </p:nvGrpSpPr>
        <p:grpSpPr>
          <a:xfrm>
            <a:off x="524133" y="235083"/>
            <a:ext cx="11143734" cy="869908"/>
            <a:chOff x="0" y="1965769"/>
            <a:chExt cx="10613763" cy="1400530"/>
          </a:xfrm>
          <a:solidFill>
            <a:srgbClr val="C00000">
              <a:alpha val="35000"/>
            </a:srgbClr>
          </a:solidFill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3972800-55E8-3219-F1D0-1DAF21B9EB69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65769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5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pH strength of acid and bases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D935B9-57A3-17CF-A194-21D905582C09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c</a:t>
              </a:r>
              <a:endParaRPr lang="en-IN" sz="7200" b="1" dirty="0"/>
            </a:p>
          </p:txBody>
        </p:sp>
      </p:grp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D44C23C8-EC40-3558-EC14-DA78F5F6B576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chemeClr val="dk1">
              <a:alpha val="82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8859550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930" y="1632385"/>
            <a:ext cx="4845148" cy="9879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Acid + metal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Salt + hydrogen gas</a:t>
            </a: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2HCL + Zn (Zinc) 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ZnCl</a:t>
            </a:r>
            <a:r>
              <a:rPr lang="en-US" sz="24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H</a:t>
            </a:r>
            <a:r>
              <a:rPr lang="en-US" sz="24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707155" y="3273281"/>
            <a:ext cx="10699651" cy="2924789"/>
          </a:xfrm>
          <a:prstGeom prst="upArrowCallout">
            <a:avLst>
              <a:gd name="adj1" fmla="val 31154"/>
              <a:gd name="adj2" fmla="val 51154"/>
              <a:gd name="adj3" fmla="val 25000"/>
              <a:gd name="adj4" fmla="val 6497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2000" dirty="0"/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2000" dirty="0"/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2000" dirty="0"/>
              <a:t>Both acid and base reacts with metals to evolve </a:t>
            </a:r>
            <a:r>
              <a:rPr lang="en-US" sz="2000" b="1" dirty="0">
                <a:solidFill>
                  <a:srgbClr val="FFC000"/>
                </a:solidFill>
              </a:rPr>
              <a:t>H</a:t>
            </a:r>
            <a:r>
              <a:rPr lang="en-US" sz="2000" b="1" baseline="-25000" dirty="0">
                <a:solidFill>
                  <a:srgbClr val="FFC000"/>
                </a:solidFill>
              </a:rPr>
              <a:t>2 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gas.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bg1"/>
                </a:solidFill>
              </a:rPr>
              <a:t>Note that all metals do not react with bases. The metal must be more reactive than the metals in bases to react.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FFC000"/>
                </a:solidFill>
              </a:rPr>
              <a:t>H</a:t>
            </a:r>
            <a:r>
              <a:rPr lang="en-US" sz="2000" b="1" baseline="-25000" dirty="0">
                <a:solidFill>
                  <a:srgbClr val="FFC000"/>
                </a:solidFill>
              </a:rPr>
              <a:t>2 </a:t>
            </a:r>
            <a:r>
              <a:rPr lang="en-US" sz="2000" dirty="0">
                <a:solidFill>
                  <a:schemeClr val="bg1"/>
                </a:solidFill>
              </a:rPr>
              <a:t>gas released can be tested by bringing burning candle near gas bubbles. It bursts with a pop sound.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/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641252" y="2620298"/>
            <a:ext cx="10909495" cy="520504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C9B49C-0122-D642-F951-4A6F7815A906}"/>
              </a:ext>
            </a:extLst>
          </p:cNvPr>
          <p:cNvGrpSpPr/>
          <p:nvPr/>
        </p:nvGrpSpPr>
        <p:grpSpPr>
          <a:xfrm>
            <a:off x="6188026" y="1645807"/>
            <a:ext cx="4845148" cy="1081709"/>
            <a:chOff x="6200921" y="1910678"/>
            <a:chExt cx="4845148" cy="1081709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6200921" y="1910678"/>
              <a:ext cx="4845148" cy="9879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Base + metal </a:t>
              </a:r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 Salt + hydrogen gas</a:t>
              </a:r>
            </a:p>
            <a:p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2NaOH + Zn (Zinc)  </a:t>
              </a:r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</a:t>
              </a:r>
              <a:r>
                <a:rPr lang="en-US" sz="2400" b="1" baseline="-25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ZnO</a:t>
              </a:r>
              <a:r>
                <a:rPr lang="en-US" sz="2400" b="1" baseline="-25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 </a:t>
              </a:r>
              <a:r>
                <a:rPr lang="en-US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 H</a:t>
              </a:r>
              <a:r>
                <a:rPr lang="en-US" sz="2400" b="1" baseline="-25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7E5911-B622-15A3-D03B-B4F7C1BD46DF}"/>
                </a:ext>
              </a:extLst>
            </p:cNvPr>
            <p:cNvSpPr/>
            <p:nvPr/>
          </p:nvSpPr>
          <p:spPr>
            <a:xfrm>
              <a:off x="8792213" y="2752690"/>
              <a:ext cx="1913269" cy="23969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Sodium zincate</a:t>
              </a:r>
              <a:endPara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BADE8B-DE3B-10FB-DE24-880784E56FA2}"/>
              </a:ext>
            </a:extLst>
          </p:cNvPr>
          <p:cNvGrpSpPr/>
          <p:nvPr/>
        </p:nvGrpSpPr>
        <p:grpSpPr>
          <a:xfrm>
            <a:off x="537027" y="272318"/>
            <a:ext cx="11143734" cy="891034"/>
            <a:chOff x="0" y="1965769"/>
            <a:chExt cx="10613763" cy="1434542"/>
          </a:xfrm>
          <a:solidFill>
            <a:srgbClr val="C00000">
              <a:alpha val="35000"/>
            </a:srgbClr>
          </a:solidFill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A98539C-2759-7D7F-A94D-C5B71A3FD3B0}"/>
                </a:ext>
              </a:extLst>
            </p:cNvPr>
            <p:cNvSpPr txBox="1">
              <a:spLocks/>
            </p:cNvSpPr>
            <p:nvPr/>
          </p:nvSpPr>
          <p:spPr>
            <a:xfrm>
              <a:off x="1209040" y="1999781"/>
              <a:ext cx="9404723" cy="1400530"/>
            </a:xfrm>
            <a:custGeom>
              <a:avLst/>
              <a:gdLst>
                <a:gd name="csX0" fmla="*/ 0 w 9404723"/>
                <a:gd name="csY0" fmla="*/ 0 h 1400530"/>
                <a:gd name="csX1" fmla="*/ 577719 w 9404723"/>
                <a:gd name="csY1" fmla="*/ 0 h 1400530"/>
                <a:gd name="csX2" fmla="*/ 1343532 w 9404723"/>
                <a:gd name="csY2" fmla="*/ 0 h 1400530"/>
                <a:gd name="csX3" fmla="*/ 1827203 w 9404723"/>
                <a:gd name="csY3" fmla="*/ 0 h 1400530"/>
                <a:gd name="csX4" fmla="*/ 2498969 w 9404723"/>
                <a:gd name="csY4" fmla="*/ 0 h 1400530"/>
                <a:gd name="csX5" fmla="*/ 3264782 w 9404723"/>
                <a:gd name="csY5" fmla="*/ 0 h 1400530"/>
                <a:gd name="csX6" fmla="*/ 3936548 w 9404723"/>
                <a:gd name="csY6" fmla="*/ 0 h 1400530"/>
                <a:gd name="csX7" fmla="*/ 4796409 w 9404723"/>
                <a:gd name="csY7" fmla="*/ 0 h 1400530"/>
                <a:gd name="csX8" fmla="*/ 5186033 w 9404723"/>
                <a:gd name="csY8" fmla="*/ 0 h 1400530"/>
                <a:gd name="csX9" fmla="*/ 5669704 w 9404723"/>
                <a:gd name="csY9" fmla="*/ 0 h 1400530"/>
                <a:gd name="csX10" fmla="*/ 6059329 w 9404723"/>
                <a:gd name="csY10" fmla="*/ 0 h 1400530"/>
                <a:gd name="csX11" fmla="*/ 6637047 w 9404723"/>
                <a:gd name="csY11" fmla="*/ 0 h 1400530"/>
                <a:gd name="csX12" fmla="*/ 7026672 w 9404723"/>
                <a:gd name="csY12" fmla="*/ 0 h 1400530"/>
                <a:gd name="csX13" fmla="*/ 7886532 w 9404723"/>
                <a:gd name="csY13" fmla="*/ 0 h 1400530"/>
                <a:gd name="csX14" fmla="*/ 8558298 w 9404723"/>
                <a:gd name="csY14" fmla="*/ 0 h 1400530"/>
                <a:gd name="csX15" fmla="*/ 9404723 w 9404723"/>
                <a:gd name="csY15" fmla="*/ 0 h 1400530"/>
                <a:gd name="csX16" fmla="*/ 9404723 w 9404723"/>
                <a:gd name="csY16" fmla="*/ 438833 h 1400530"/>
                <a:gd name="csX17" fmla="*/ 9404723 w 9404723"/>
                <a:gd name="csY17" fmla="*/ 919681 h 1400530"/>
                <a:gd name="csX18" fmla="*/ 9404723 w 9404723"/>
                <a:gd name="csY18" fmla="*/ 1400530 h 1400530"/>
                <a:gd name="csX19" fmla="*/ 8921052 w 9404723"/>
                <a:gd name="csY19" fmla="*/ 1400530 h 1400530"/>
                <a:gd name="csX20" fmla="*/ 8531427 w 9404723"/>
                <a:gd name="csY20" fmla="*/ 1400530 h 1400530"/>
                <a:gd name="csX21" fmla="*/ 7765614 w 9404723"/>
                <a:gd name="csY21" fmla="*/ 1400530 h 1400530"/>
                <a:gd name="csX22" fmla="*/ 6905754 w 9404723"/>
                <a:gd name="csY22" fmla="*/ 1400530 h 1400530"/>
                <a:gd name="csX23" fmla="*/ 6328035 w 9404723"/>
                <a:gd name="csY23" fmla="*/ 1400530 h 1400530"/>
                <a:gd name="csX24" fmla="*/ 5938411 w 9404723"/>
                <a:gd name="csY24" fmla="*/ 1400530 h 1400530"/>
                <a:gd name="csX25" fmla="*/ 5078550 w 9404723"/>
                <a:gd name="csY25" fmla="*/ 1400530 h 1400530"/>
                <a:gd name="csX26" fmla="*/ 4594879 w 9404723"/>
                <a:gd name="csY26" fmla="*/ 1400530 h 1400530"/>
                <a:gd name="csX27" fmla="*/ 3923113 w 9404723"/>
                <a:gd name="csY27" fmla="*/ 1400530 h 1400530"/>
                <a:gd name="csX28" fmla="*/ 3533489 w 9404723"/>
                <a:gd name="csY28" fmla="*/ 1400530 h 1400530"/>
                <a:gd name="csX29" fmla="*/ 3049817 w 9404723"/>
                <a:gd name="csY29" fmla="*/ 1400530 h 1400530"/>
                <a:gd name="csX30" fmla="*/ 2189957 w 9404723"/>
                <a:gd name="csY30" fmla="*/ 1400530 h 1400530"/>
                <a:gd name="csX31" fmla="*/ 1424144 w 9404723"/>
                <a:gd name="csY31" fmla="*/ 1400530 h 1400530"/>
                <a:gd name="csX32" fmla="*/ 846425 w 9404723"/>
                <a:gd name="csY32" fmla="*/ 1400530 h 1400530"/>
                <a:gd name="csX33" fmla="*/ 0 w 9404723"/>
                <a:gd name="csY33" fmla="*/ 1400530 h 1400530"/>
                <a:gd name="csX34" fmla="*/ 0 w 9404723"/>
                <a:gd name="csY34" fmla="*/ 975703 h 1400530"/>
                <a:gd name="csX35" fmla="*/ 0 w 9404723"/>
                <a:gd name="csY35" fmla="*/ 522865 h 1400530"/>
                <a:gd name="csX36" fmla="*/ 0 w 9404723"/>
                <a:gd name="csY36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404723" h="1400530" fill="none" extrusionOk="0">
                  <a:moveTo>
                    <a:pt x="0" y="0"/>
                  </a:moveTo>
                  <a:cubicBezTo>
                    <a:pt x="164805" y="27107"/>
                    <a:pt x="292155" y="22102"/>
                    <a:pt x="577719" y="0"/>
                  </a:cubicBezTo>
                  <a:cubicBezTo>
                    <a:pt x="863283" y="-22102"/>
                    <a:pt x="1169259" y="-6082"/>
                    <a:pt x="1343532" y="0"/>
                  </a:cubicBezTo>
                  <a:cubicBezTo>
                    <a:pt x="1517805" y="6082"/>
                    <a:pt x="1663144" y="-10061"/>
                    <a:pt x="1827203" y="0"/>
                  </a:cubicBezTo>
                  <a:cubicBezTo>
                    <a:pt x="1991262" y="10061"/>
                    <a:pt x="2291469" y="-27286"/>
                    <a:pt x="2498969" y="0"/>
                  </a:cubicBezTo>
                  <a:cubicBezTo>
                    <a:pt x="2706469" y="27286"/>
                    <a:pt x="3037770" y="-32492"/>
                    <a:pt x="3264782" y="0"/>
                  </a:cubicBezTo>
                  <a:cubicBezTo>
                    <a:pt x="3491794" y="32492"/>
                    <a:pt x="3767942" y="7478"/>
                    <a:pt x="3936548" y="0"/>
                  </a:cubicBezTo>
                  <a:cubicBezTo>
                    <a:pt x="4105154" y="-7478"/>
                    <a:pt x="4402467" y="9531"/>
                    <a:pt x="4796409" y="0"/>
                  </a:cubicBezTo>
                  <a:cubicBezTo>
                    <a:pt x="5190351" y="-9531"/>
                    <a:pt x="5025531" y="-17707"/>
                    <a:pt x="5186033" y="0"/>
                  </a:cubicBezTo>
                  <a:cubicBezTo>
                    <a:pt x="5346535" y="17707"/>
                    <a:pt x="5450452" y="22581"/>
                    <a:pt x="5669704" y="0"/>
                  </a:cubicBezTo>
                  <a:cubicBezTo>
                    <a:pt x="5888956" y="-22581"/>
                    <a:pt x="5920227" y="447"/>
                    <a:pt x="6059329" y="0"/>
                  </a:cubicBezTo>
                  <a:cubicBezTo>
                    <a:pt x="6198431" y="-447"/>
                    <a:pt x="6480216" y="936"/>
                    <a:pt x="6637047" y="0"/>
                  </a:cubicBezTo>
                  <a:cubicBezTo>
                    <a:pt x="6793878" y="-936"/>
                    <a:pt x="6914919" y="-5757"/>
                    <a:pt x="7026672" y="0"/>
                  </a:cubicBezTo>
                  <a:cubicBezTo>
                    <a:pt x="7138426" y="5757"/>
                    <a:pt x="7611108" y="28779"/>
                    <a:pt x="7886532" y="0"/>
                  </a:cubicBezTo>
                  <a:cubicBezTo>
                    <a:pt x="8161956" y="-28779"/>
                    <a:pt x="8313338" y="-5416"/>
                    <a:pt x="8558298" y="0"/>
                  </a:cubicBezTo>
                  <a:cubicBezTo>
                    <a:pt x="8803258" y="5416"/>
                    <a:pt x="9027852" y="41426"/>
                    <a:pt x="9404723" y="0"/>
                  </a:cubicBezTo>
                  <a:cubicBezTo>
                    <a:pt x="9419953" y="111056"/>
                    <a:pt x="9385394" y="285927"/>
                    <a:pt x="9404723" y="438833"/>
                  </a:cubicBezTo>
                  <a:cubicBezTo>
                    <a:pt x="9424052" y="591739"/>
                    <a:pt x="9415288" y="697786"/>
                    <a:pt x="9404723" y="919681"/>
                  </a:cubicBezTo>
                  <a:cubicBezTo>
                    <a:pt x="9394158" y="1141576"/>
                    <a:pt x="9385996" y="1302432"/>
                    <a:pt x="9404723" y="1400530"/>
                  </a:cubicBezTo>
                  <a:cubicBezTo>
                    <a:pt x="9306548" y="1378336"/>
                    <a:pt x="9092647" y="1398709"/>
                    <a:pt x="8921052" y="1400530"/>
                  </a:cubicBezTo>
                  <a:cubicBezTo>
                    <a:pt x="8749457" y="1402351"/>
                    <a:pt x="8628418" y="1384683"/>
                    <a:pt x="8531427" y="1400530"/>
                  </a:cubicBezTo>
                  <a:cubicBezTo>
                    <a:pt x="8434436" y="1416377"/>
                    <a:pt x="8099791" y="1378396"/>
                    <a:pt x="7765614" y="1400530"/>
                  </a:cubicBezTo>
                  <a:cubicBezTo>
                    <a:pt x="7431437" y="1422664"/>
                    <a:pt x="7189405" y="1367790"/>
                    <a:pt x="6905754" y="1400530"/>
                  </a:cubicBezTo>
                  <a:cubicBezTo>
                    <a:pt x="6622103" y="1433270"/>
                    <a:pt x="6577059" y="1375972"/>
                    <a:pt x="6328035" y="1400530"/>
                  </a:cubicBezTo>
                  <a:cubicBezTo>
                    <a:pt x="6079011" y="1425088"/>
                    <a:pt x="6095250" y="1393677"/>
                    <a:pt x="5938411" y="1400530"/>
                  </a:cubicBezTo>
                  <a:cubicBezTo>
                    <a:pt x="5781572" y="1407383"/>
                    <a:pt x="5454526" y="1392813"/>
                    <a:pt x="5078550" y="1400530"/>
                  </a:cubicBezTo>
                  <a:cubicBezTo>
                    <a:pt x="4702574" y="1408247"/>
                    <a:pt x="4708137" y="1409242"/>
                    <a:pt x="4594879" y="1400530"/>
                  </a:cubicBezTo>
                  <a:cubicBezTo>
                    <a:pt x="4481621" y="1391818"/>
                    <a:pt x="4094460" y="1383398"/>
                    <a:pt x="3923113" y="1400530"/>
                  </a:cubicBezTo>
                  <a:cubicBezTo>
                    <a:pt x="3751766" y="1417662"/>
                    <a:pt x="3711577" y="1404846"/>
                    <a:pt x="3533489" y="1400530"/>
                  </a:cubicBezTo>
                  <a:cubicBezTo>
                    <a:pt x="3355401" y="1396214"/>
                    <a:pt x="3191667" y="1395971"/>
                    <a:pt x="3049817" y="1400530"/>
                  </a:cubicBezTo>
                  <a:cubicBezTo>
                    <a:pt x="2907967" y="1405089"/>
                    <a:pt x="2479667" y="1366123"/>
                    <a:pt x="2189957" y="1400530"/>
                  </a:cubicBezTo>
                  <a:cubicBezTo>
                    <a:pt x="1900247" y="1434937"/>
                    <a:pt x="1795149" y="1433725"/>
                    <a:pt x="1424144" y="1400530"/>
                  </a:cubicBezTo>
                  <a:cubicBezTo>
                    <a:pt x="1053139" y="1367335"/>
                    <a:pt x="1008329" y="1402521"/>
                    <a:pt x="846425" y="1400530"/>
                  </a:cubicBezTo>
                  <a:cubicBezTo>
                    <a:pt x="684521" y="1398539"/>
                    <a:pt x="261929" y="1396918"/>
                    <a:pt x="0" y="1400530"/>
                  </a:cubicBezTo>
                  <a:cubicBezTo>
                    <a:pt x="10453" y="1295555"/>
                    <a:pt x="18142" y="1075458"/>
                    <a:pt x="0" y="975703"/>
                  </a:cubicBezTo>
                  <a:cubicBezTo>
                    <a:pt x="-18142" y="875948"/>
                    <a:pt x="-9266" y="623875"/>
                    <a:pt x="0" y="522865"/>
                  </a:cubicBezTo>
                  <a:cubicBezTo>
                    <a:pt x="9266" y="421855"/>
                    <a:pt x="-3575" y="211779"/>
                    <a:pt x="0" y="0"/>
                  </a:cubicBezTo>
                  <a:close/>
                </a:path>
                <a:path w="9404723" h="1400530" stroke="0" extrusionOk="0">
                  <a:moveTo>
                    <a:pt x="0" y="0"/>
                  </a:moveTo>
                  <a:cubicBezTo>
                    <a:pt x="203444" y="-3102"/>
                    <a:pt x="356710" y="3063"/>
                    <a:pt x="577719" y="0"/>
                  </a:cubicBezTo>
                  <a:cubicBezTo>
                    <a:pt x="798728" y="-3063"/>
                    <a:pt x="862207" y="6310"/>
                    <a:pt x="967343" y="0"/>
                  </a:cubicBezTo>
                  <a:cubicBezTo>
                    <a:pt x="1072479" y="-6310"/>
                    <a:pt x="1210729" y="-20735"/>
                    <a:pt x="1451014" y="0"/>
                  </a:cubicBezTo>
                  <a:cubicBezTo>
                    <a:pt x="1691299" y="20735"/>
                    <a:pt x="2101128" y="23916"/>
                    <a:pt x="2310875" y="0"/>
                  </a:cubicBezTo>
                  <a:cubicBezTo>
                    <a:pt x="2520622" y="-23916"/>
                    <a:pt x="2783399" y="-15262"/>
                    <a:pt x="3170735" y="0"/>
                  </a:cubicBezTo>
                  <a:cubicBezTo>
                    <a:pt x="3558071" y="15262"/>
                    <a:pt x="3528854" y="7236"/>
                    <a:pt x="3842501" y="0"/>
                  </a:cubicBezTo>
                  <a:cubicBezTo>
                    <a:pt x="4156148" y="-7236"/>
                    <a:pt x="4195803" y="-3286"/>
                    <a:pt x="4514267" y="0"/>
                  </a:cubicBezTo>
                  <a:cubicBezTo>
                    <a:pt x="4832731" y="3286"/>
                    <a:pt x="4935236" y="-28835"/>
                    <a:pt x="5091986" y="0"/>
                  </a:cubicBezTo>
                  <a:cubicBezTo>
                    <a:pt x="5248736" y="28835"/>
                    <a:pt x="5561659" y="-23457"/>
                    <a:pt x="5857799" y="0"/>
                  </a:cubicBezTo>
                  <a:cubicBezTo>
                    <a:pt x="6153939" y="23457"/>
                    <a:pt x="6188965" y="-23447"/>
                    <a:pt x="6341470" y="0"/>
                  </a:cubicBezTo>
                  <a:cubicBezTo>
                    <a:pt x="6493975" y="23447"/>
                    <a:pt x="6634712" y="-15423"/>
                    <a:pt x="6731095" y="0"/>
                  </a:cubicBezTo>
                  <a:cubicBezTo>
                    <a:pt x="6827478" y="15423"/>
                    <a:pt x="7328139" y="21916"/>
                    <a:pt x="7590955" y="0"/>
                  </a:cubicBezTo>
                  <a:cubicBezTo>
                    <a:pt x="7853771" y="-21916"/>
                    <a:pt x="8244868" y="-30844"/>
                    <a:pt x="8450815" y="0"/>
                  </a:cubicBezTo>
                  <a:cubicBezTo>
                    <a:pt x="8656762" y="30844"/>
                    <a:pt x="9138971" y="-21881"/>
                    <a:pt x="9404723" y="0"/>
                  </a:cubicBezTo>
                  <a:cubicBezTo>
                    <a:pt x="9393140" y="113755"/>
                    <a:pt x="9406196" y="346618"/>
                    <a:pt x="9404723" y="438833"/>
                  </a:cubicBezTo>
                  <a:cubicBezTo>
                    <a:pt x="9403250" y="531048"/>
                    <a:pt x="9385930" y="739950"/>
                    <a:pt x="9404723" y="933687"/>
                  </a:cubicBezTo>
                  <a:cubicBezTo>
                    <a:pt x="9423516" y="1127424"/>
                    <a:pt x="9393380" y="1269127"/>
                    <a:pt x="9404723" y="1400530"/>
                  </a:cubicBezTo>
                  <a:cubicBezTo>
                    <a:pt x="9252623" y="1408707"/>
                    <a:pt x="9116342" y="1381438"/>
                    <a:pt x="9015099" y="1400530"/>
                  </a:cubicBezTo>
                  <a:cubicBezTo>
                    <a:pt x="8913856" y="1419622"/>
                    <a:pt x="8425251" y="1381689"/>
                    <a:pt x="8155238" y="1400530"/>
                  </a:cubicBezTo>
                  <a:cubicBezTo>
                    <a:pt x="7885225" y="1419371"/>
                    <a:pt x="7854908" y="1378423"/>
                    <a:pt x="7671567" y="1400530"/>
                  </a:cubicBezTo>
                  <a:cubicBezTo>
                    <a:pt x="7488226" y="1422637"/>
                    <a:pt x="7187907" y="1435252"/>
                    <a:pt x="6905754" y="1400530"/>
                  </a:cubicBezTo>
                  <a:cubicBezTo>
                    <a:pt x="6623601" y="1365808"/>
                    <a:pt x="6440786" y="1400625"/>
                    <a:pt x="6233988" y="1400530"/>
                  </a:cubicBezTo>
                  <a:cubicBezTo>
                    <a:pt x="6027190" y="1400435"/>
                    <a:pt x="5630212" y="1413518"/>
                    <a:pt x="5468175" y="1400530"/>
                  </a:cubicBezTo>
                  <a:cubicBezTo>
                    <a:pt x="5306138" y="1387542"/>
                    <a:pt x="5088404" y="1380698"/>
                    <a:pt x="4984503" y="1400530"/>
                  </a:cubicBezTo>
                  <a:cubicBezTo>
                    <a:pt x="4880602" y="1420362"/>
                    <a:pt x="4733309" y="1411638"/>
                    <a:pt x="4594879" y="1400530"/>
                  </a:cubicBezTo>
                  <a:cubicBezTo>
                    <a:pt x="4456449" y="1389422"/>
                    <a:pt x="4062225" y="1403907"/>
                    <a:pt x="3735019" y="1400530"/>
                  </a:cubicBezTo>
                  <a:cubicBezTo>
                    <a:pt x="3407813" y="1397153"/>
                    <a:pt x="3381949" y="1391087"/>
                    <a:pt x="3063253" y="1400530"/>
                  </a:cubicBezTo>
                  <a:cubicBezTo>
                    <a:pt x="2744557" y="1409973"/>
                    <a:pt x="2810828" y="1410378"/>
                    <a:pt x="2579581" y="1400530"/>
                  </a:cubicBezTo>
                  <a:cubicBezTo>
                    <a:pt x="2348334" y="1390682"/>
                    <a:pt x="1973600" y="1394071"/>
                    <a:pt x="1813768" y="1400530"/>
                  </a:cubicBezTo>
                  <a:cubicBezTo>
                    <a:pt x="1653936" y="1406989"/>
                    <a:pt x="1452822" y="1396212"/>
                    <a:pt x="1236049" y="1400530"/>
                  </a:cubicBezTo>
                  <a:cubicBezTo>
                    <a:pt x="1019276" y="1404848"/>
                    <a:pt x="886863" y="1427048"/>
                    <a:pt x="658331" y="1400530"/>
                  </a:cubicBezTo>
                  <a:cubicBezTo>
                    <a:pt x="429799" y="1374012"/>
                    <a:pt x="312303" y="1386088"/>
                    <a:pt x="0" y="1400530"/>
                  </a:cubicBezTo>
                  <a:cubicBezTo>
                    <a:pt x="-1753" y="1252021"/>
                    <a:pt x="-15807" y="1070926"/>
                    <a:pt x="0" y="947692"/>
                  </a:cubicBezTo>
                  <a:cubicBezTo>
                    <a:pt x="15807" y="824458"/>
                    <a:pt x="20593" y="691464"/>
                    <a:pt x="0" y="522865"/>
                  </a:cubicBezTo>
                  <a:cubicBezTo>
                    <a:pt x="-20593" y="354266"/>
                    <a:pt x="-5860" y="19426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0822102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4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Reaction of acid and base with metals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DEACB2-DF06-05BF-3798-4BE7632147CD}"/>
                </a:ext>
              </a:extLst>
            </p:cNvPr>
            <p:cNvSpPr/>
            <p:nvPr/>
          </p:nvSpPr>
          <p:spPr>
            <a:xfrm>
              <a:off x="0" y="1965769"/>
              <a:ext cx="1209040" cy="1400530"/>
            </a:xfrm>
            <a:custGeom>
              <a:avLst/>
              <a:gdLst>
                <a:gd name="csX0" fmla="*/ 0 w 1209040"/>
                <a:gd name="csY0" fmla="*/ 0 h 1400530"/>
                <a:gd name="csX1" fmla="*/ 592430 w 1209040"/>
                <a:gd name="csY1" fmla="*/ 0 h 1400530"/>
                <a:gd name="csX2" fmla="*/ 1209040 w 1209040"/>
                <a:gd name="csY2" fmla="*/ 0 h 1400530"/>
                <a:gd name="csX3" fmla="*/ 1209040 w 1209040"/>
                <a:gd name="csY3" fmla="*/ 480849 h 1400530"/>
                <a:gd name="csX4" fmla="*/ 1209040 w 1209040"/>
                <a:gd name="csY4" fmla="*/ 919681 h 1400530"/>
                <a:gd name="csX5" fmla="*/ 1209040 w 1209040"/>
                <a:gd name="csY5" fmla="*/ 1400530 h 1400530"/>
                <a:gd name="csX6" fmla="*/ 604520 w 1209040"/>
                <a:gd name="csY6" fmla="*/ 1400530 h 1400530"/>
                <a:gd name="csX7" fmla="*/ 0 w 1209040"/>
                <a:gd name="csY7" fmla="*/ 1400530 h 1400530"/>
                <a:gd name="csX8" fmla="*/ 0 w 1209040"/>
                <a:gd name="csY8" fmla="*/ 961697 h 1400530"/>
                <a:gd name="csX9" fmla="*/ 0 w 1209040"/>
                <a:gd name="csY9" fmla="*/ 508859 h 1400530"/>
                <a:gd name="csX10" fmla="*/ 0 w 1209040"/>
                <a:gd name="csY10" fmla="*/ 0 h 1400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09040" h="1400530" extrusionOk="0">
                  <a:moveTo>
                    <a:pt x="0" y="0"/>
                  </a:moveTo>
                  <a:cubicBezTo>
                    <a:pt x="118660" y="-27901"/>
                    <a:pt x="354536" y="-19197"/>
                    <a:pt x="592430" y="0"/>
                  </a:cubicBezTo>
                  <a:cubicBezTo>
                    <a:pt x="830324" y="19197"/>
                    <a:pt x="1012063" y="-22072"/>
                    <a:pt x="1209040" y="0"/>
                  </a:cubicBezTo>
                  <a:cubicBezTo>
                    <a:pt x="1200588" y="120709"/>
                    <a:pt x="1229852" y="349583"/>
                    <a:pt x="1209040" y="480849"/>
                  </a:cubicBezTo>
                  <a:cubicBezTo>
                    <a:pt x="1188228" y="612115"/>
                    <a:pt x="1212385" y="700721"/>
                    <a:pt x="1209040" y="919681"/>
                  </a:cubicBezTo>
                  <a:cubicBezTo>
                    <a:pt x="1205695" y="1138641"/>
                    <a:pt x="1201613" y="1262993"/>
                    <a:pt x="1209040" y="1400530"/>
                  </a:cubicBezTo>
                  <a:cubicBezTo>
                    <a:pt x="932174" y="1424262"/>
                    <a:pt x="863440" y="1372671"/>
                    <a:pt x="604520" y="1400530"/>
                  </a:cubicBezTo>
                  <a:cubicBezTo>
                    <a:pt x="345600" y="1428389"/>
                    <a:pt x="138481" y="1380690"/>
                    <a:pt x="0" y="1400530"/>
                  </a:cubicBezTo>
                  <a:cubicBezTo>
                    <a:pt x="-17185" y="1237763"/>
                    <a:pt x="-15571" y="1075749"/>
                    <a:pt x="0" y="961697"/>
                  </a:cubicBezTo>
                  <a:cubicBezTo>
                    <a:pt x="15571" y="847645"/>
                    <a:pt x="12422" y="681141"/>
                    <a:pt x="0" y="508859"/>
                  </a:cubicBezTo>
                  <a:cubicBezTo>
                    <a:pt x="-12422" y="336577"/>
                    <a:pt x="-5531" y="1081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0711788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D</a:t>
              </a:r>
              <a:endParaRPr lang="en-IN" sz="7200" b="1" dirty="0"/>
            </a:p>
          </p:txBody>
        </p:sp>
      </p:grp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EF0C7ECD-DE82-FC64-4BEF-1494FF81EEF8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prstGeom prst="roundRect">
            <a:avLst/>
          </a:prstGeom>
          <a:solidFill>
            <a:schemeClr val="dk1">
              <a:alpha val="8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7875199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1219</Words>
  <Application>Microsoft Office PowerPoint</Application>
  <PresentationFormat>Widescreen</PresentationFormat>
  <Paragraphs>201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the fixed number of water molecules present in one formula unit of a salt.</vt:lpstr>
      <vt:lpstr>PowerPoint Presentation</vt:lpstr>
      <vt:lpstr>PowerPoint Presentation</vt:lpstr>
    </vt:vector>
  </TitlesOfParts>
  <Company>Infinity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Tenzin Kalden</cp:lastModifiedBy>
  <cp:revision>59</cp:revision>
  <dcterms:created xsi:type="dcterms:W3CDTF">2019-11-10T12:42:21Z</dcterms:created>
  <dcterms:modified xsi:type="dcterms:W3CDTF">2026-01-06T05:28:24Z</dcterms:modified>
</cp:coreProperties>
</file>