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JZDG9MAgONeiSGseqWgLg==" hashData="imKkFg6HBXmwtpeSlQx6uFWLYKkGQZqe5+edPp50RsP7VZpCjzEeXkd4DIr9sOccE4k0Sya+acJY1rK8rWmYy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0:52:52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1 276 24575,'7'14'-530,"2"-1"0,0-1 0,1 1 0,11 10 0,14 19-424,259 355-2542,-269-367 1603,46 45 0,1-16 3425,-69-57-1437,1 1 0,-1-1 1,1 0-1,-1-1 1,1 1-1,-1 0 1,1-1-1,0 0 1,0 0-1,-1 0 1,1 0-1,0-1 0,0 0 1,0 0-1,0 0 1,0 0-1,0 0 1,0-1-1,0 1 1,0-1-1,-1 0 1,1-1-1,0 1 0,-1 0 1,1-1-1,-1 0 1,1 0-1,-1 0 1,0 0-1,1-1 1,-1 1-1,-1-1 1,5-4-1,2-3-279,-1-1 0,0 0-1,-1 0 1,0-1 0,0 0 0,-1-1 0,-1 1-1,7-22 1,4-23-381,-1 0 0,-3-1 0,-3-1 0,-2 0 0,-1-83 0,-6 139 647,0 1-1,0-1 0,0 0 0,-1 1 1,1-1-1,-1 0 0,1 1 0,-1-1 0,0 1 1,0-1-1,0 1 0,-1-1 0,1 1 1,0 0-1,-1-1 0,0 1 0,1 0 1,-1 0-1,0 0 0,0 0 0,0 1 1,0-1-1,-5-2 0,4 3 2,0 0-1,0 1 1,0-1 0,0 1-1,0 0 1,0 0 0,0 0-1,0 0 1,0 0 0,0 1-1,0-1 1,0 1 0,0 0-1,0 0 1,0 0 0,1 0-1,-1 0 1,0 1 0,1-1-1,-1 1 1,-3 3 0,-21 16 377,2 0 1,1 2 0,0 1-1,2 1 1,-31 45 0,11-6 614,-47 94 1,73-126-1322,0 0 0,2 1 0,2 0 1,1 1-1,1 1 0,2 0 0,-3 35 1,11-66 128,-1 0 0,1 0 0,1 0 0,-1 0 0,1 0 0,-1 0 0,1 0 1,0 0-1,1 0 0,-1 0 0,1-1 0,0 1 0,-1 0 0,6 6 0,-6-9 101,1 0 0,-1 0-1,0 0 1,1 0-1,0 0 1,-1 0-1,1 0 1,-1 0 0,1-1-1,0 1 1,0-1-1,-1 1 1,1-1 0,0 0-1,0 1 1,0-1-1,-1 0 1,1 0-1,0 0 1,0-1 0,0 1-1,-1 0 1,1-1-1,0 1 1,0-1-1,-1 1 1,1-1 0,0 0-1,-1 0 1,1 0-1,-1 0 1,1 0-1,-1 0 1,1 0 0,0-2-1,14-10 182,-1-1-1,-1 0 1,0-1-1,-1-1 1,-1 0 0,0-1-1,17-33 1,56-139 1467,-50 96-865,-5-2 0,-4-1 0,-4-1 0,10-108 0,-31 199-767,1-5 0,0 0 0,-1 0 0,-1 0 0,1 0 0,-2 0 0,1 0 0,-2 0 0,1 0 0,-1 0 0,-1 0 0,0 0 0,-7-13 0,10 22 1,-1 1-1,0 0 0,0-1 0,0 1 1,0 0-1,0 0 0,0 0 0,0 0 1,0 0-1,0 0 0,-1 0 1,1 0-1,0 1 0,-1-1 0,1 0 1,-1 1-1,1-1 0,0 1 0,-1-1 1,1 1-1,-1 0 0,1 0 0,-1 0 1,1 0-1,-1 0 0,0 0 1,1 0-1,-1 0 0,1 0 0,-1 1 1,1-1-1,0 1 0,-1-1 0,1 1 1,-1-1-1,1 1 0,0 0 1,-1 0-1,1 0 0,0 0 0,0 0 1,0 0-1,-2 2 0,-6 5-35,1 0 0,0 1 0,0 0 0,-10 15-1,-8 18-595,2 1 1,2 1-1,1 1 0,-20 70 0,21-48-475,3 1 0,-11 110 0,25-135 1122,8-33 1022,3-29-1000,1-16-2685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0:52:54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 24575,'0'313'-17,"2"-338"21,1 1 0,2 0 0,9-32 0,-4 17-3,25-127-1,-24 223 0,45 260 0,-16-101 0,60 299 0,-96-500 0,-2-3 0,0 1 0,1-1 0,1 0 0,0 0 0,1 0 0,9 15 0,-14-26 0,1-1 0,-1 0 0,0 0 0,1 1 0,-1-1 0,1 0 0,-1 0 0,0 1 0,1-1 0,-1 0 0,1 0 0,-1 0 0,1 0 0,-1 0 0,1 0 0,-1 0 0,1 0 0,-1 0 0,0 0 0,1 0 0,-1 0 0,1 0 0,-1 0 0,1 0 0,-1-1 0,1 1 0,-1 0 0,0 0 0,1 0 0,-1-1 0,1 1 0,-1 0 0,0-1 0,1 1 0,-1 0 0,0-1 0,1 1 0,-1 0 0,0-1 0,0 1 0,1-1 0,-1 1 0,0 0 0,0-1 0,0 1 0,1-1 0,-1 1 0,0-1 0,0 1 0,0-1 0,0 1 0,0-1 0,0 0 0,9-29 0,0-41 0,-3-1 0,-6-109 0,-1 83 0,1 2 0,-3-148 0,2 227 0,-1 0 0,-1 0 0,0 0 0,-8-22 0,11 39 0,0 0 0,0-1 0,0 1 0,0 0 0,0 0 0,0 0 0,0-1 0,0 1 0,0 0 0,0 0 0,0 0 0,0 0 0,0-1 0,0 1 0,0 0 0,0 0 0,0 0 0,0 0 0,0-1 0,0 1 0,-1 0 0,1 0 0,0 0 0,0 0 0,0 0 0,0-1 0,0 1 0,0 0 0,0 0 0,-1 0 0,1 0 0,0 0 0,0 0 0,0 0 0,0-1 0,-1 1 0,1 0 0,0 0 0,0 0 0,0 0 0,0 0 0,-1 0 0,1 0 0,0 0 0,0 0 0,0 0 0,0 0 0,-1 0 0,1 0 0,0 0 0,0 0 0,0 0 0,0 0 0,-1 0 0,1 1 0,-4 12 0,1 26 0,46 357 0,-25-278 0,-16-100 0,1 4 0,0 0 0,1-1 0,1 0 0,1 0 0,9 21 0,-15-40 0,0-1 0,1 0 0,-1 0 0,1 0 0,-1 0-1,1 0 1,-1 0 0,1-1 0,0 1 0,-1 0 0,1 0-1,0 0 1,0 0 0,-1-1 0,1 1 0,0 0 0,0-1 0,0 1-1,1 0 1,-1-1 1,0-1-1,-1 1 0,1 0 0,-1 0 1,1-1-1,-1 1 0,0-1 1,1 1-1,-1 0 0,1-1 0,-1 1 1,0-1-1,1 1 0,-1-1 0,0 1 1,1-1-1,-1 1 0,0-1 1,0 1-1,0-1 0,1 0 0,-1 1 1,0-1-1,0 0 0,4-51-168,-18-84-2691,-55-239 0,62 354 2158,5 38 664,17 86 1968,41 156 0,4 16 680,-59-273-2605,3 29 22,1-1 0,2 1 1,1-1-1,23 57 0,-3-21-28,-3 1 0,-3 1 0,20 105 0,-34-126 41,-2-12-49,-4-26-440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903E-9151-6FA2-CD41-5FA36B9EC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0E833-DEFE-5DEE-45C5-8B6B14F9E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8C0DE-4040-BD18-C8C8-556FDC81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A6AF2-2487-11B5-9C21-C5E882D1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F3AC0-BA0A-5017-C5F1-0661BCE1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5005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3D9D-EA68-A8BA-949F-3DF63FF8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B139C-7175-3AA7-90A9-932EC13A6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3C8F3-8DDF-6C89-72EF-315EFA6C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AECE4-C9FF-7417-1D4F-82869FD0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3B95-4710-D152-4AB9-A5C81E5A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5085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BB74A8-877C-75AC-F18C-5BD87633C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4294C-079C-81EC-B282-57E2C2F49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2694-4A51-68F5-FAD8-80A69FD0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6711-D94B-04F7-2F02-85EB8BE2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82BA-7B0A-9671-3BBE-663AE6D6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241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44A-DB56-544D-A7A1-BF6536EB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F3E9-F1D1-FF19-7A49-7C1D32D88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E612-99BB-55D4-8A78-BEE3452B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079F-0030-5A98-CFCB-4FDC5B3F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F44D-B183-DAE8-2B34-464C9AE3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820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CF75-A907-1D58-D2BD-A484DC19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A3678-A7EF-F636-F604-52CA2E3CC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F3C99-48E1-CFE0-E3A2-DE63A1CD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36F6-91DD-7961-F29B-EF309414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1039-14D4-FBC5-8CAA-04FE286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1854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C79F-924C-E6E4-6AFC-D824F5AE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EEF0-9158-562F-2443-357A7F708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B5481-8534-CC58-A514-5F1232D9D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34F79-DAC4-6381-0D83-C658F1A9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D5532-1BF3-291C-5D65-A89B9DAA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C4096-65B9-532A-4072-B163607D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89494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18DA-524F-1D34-F782-4B000654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8C214-08D0-E5ED-2B19-B7C4BE4C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98E27-AA22-7E55-CF20-7FC738B81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84682-D3A1-618C-9E6F-5808BBD93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34DFF-1F63-4CD6-51AE-776FDD7CB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CE1D6-752B-B5C5-817A-B840031E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3BF5B-5C69-2D6D-0DBC-232610E8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9E66C-79F7-01BC-C96A-0A8130A5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53199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54AD-486A-4ADA-59E9-AF58EBCC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194A5-85EC-2913-45A1-B66B1DAB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2993B-436B-2D07-7B68-383A7257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0FB46-EC10-4426-C8E5-224C4C31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8734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A71C9-D187-2331-B66A-0B837926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D3E79-1E42-B4F5-0E3A-52CF87D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772A3-C323-0556-3DF9-7D62E19B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7440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5688-9BF2-6909-803D-3D4BA433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6D81-126A-4270-9913-7F19AC2F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27B29-B075-A848-D436-6C9B356A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C40FA-87A5-5524-5DC5-3E76F16A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1721F-472D-6BDB-8014-1B9D4B85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42AC8-E962-D988-8029-7C11C8B4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4320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595D-DCBA-4C7C-B10B-C57080C0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DBF85-13A0-8286-A4FE-A19D15D05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74DA4-6B6C-F5B4-C259-2987909A2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AE15F-B7C8-0ABA-8212-21296A77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D758F-FF10-0F93-110E-E947DBEF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8385E-7F69-D389-8410-9A68FA00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8657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C1E2B-EFFE-7EB4-2561-31E3A134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5E006-4611-E0A3-DC2E-5541CFDA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1041-CE16-5476-CD6B-D8E510611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9CF2-94E9-42AC-BF15-A363910FC6BF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3DBCE-DC19-0986-72FA-76C45B370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94D6-EE45-1FD4-3BC4-48048055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C4D7-23EA-4845-A35A-7C43EC739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0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ngjong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ustomXml" Target="../ink/ink1.xml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customXml" Target="../ink/ink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ngjong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595216-81A0-00A7-ED12-205B64C97F0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ABBF64-1044-F96A-320F-EB47920DF85F}"/>
              </a:ext>
            </a:extLst>
          </p:cNvPr>
          <p:cNvSpPr/>
          <p:nvPr/>
        </p:nvSpPr>
        <p:spPr>
          <a:xfrm>
            <a:off x="2771191" y="6374643"/>
            <a:ext cx="6649616" cy="48335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www.rangjong.com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more such resources.</a:t>
            </a:r>
            <a:endParaRPr lang="en-IN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7059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8F431-3A52-CCDB-D5B6-E7F0FA26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76672-B242-E5AB-77DC-00C7A0E50FD3}"/>
              </a:ext>
            </a:extLst>
          </p:cNvPr>
          <p:cNvSpPr/>
          <p:nvPr/>
        </p:nvSpPr>
        <p:spPr>
          <a:xfrm>
            <a:off x="275936" y="226292"/>
            <a:ext cx="7872846" cy="12596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༤.༡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94F7F-8535-BD7D-93AF-E8830AB1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36" y="1699923"/>
            <a:ext cx="11750964" cy="49825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57BF-2CAA-6A13-EC31-2039D0851187}"/>
              </a:ext>
            </a:extLst>
          </p:cNvPr>
          <p:cNvGrpSpPr/>
          <p:nvPr/>
        </p:nvGrpSpPr>
        <p:grpSpPr>
          <a:xfrm>
            <a:off x="634800" y="2085260"/>
            <a:ext cx="496440" cy="711360"/>
            <a:chOff x="634800" y="2085260"/>
            <a:chExt cx="49644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E33E4F-F8B0-DCF8-9899-4ED94D271566}"/>
                    </a:ext>
                  </a:extLst>
                </p14:cNvPr>
                <p14:cNvContentPartPr/>
                <p14:nvPr/>
              </p14:nvContentPartPr>
              <p14:xfrm>
                <a:off x="634800" y="2085260"/>
                <a:ext cx="293400" cy="405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E33E4F-F8B0-DCF8-9899-4ED94D2715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2160" y="2022620"/>
                  <a:ext cx="4190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2BFB2F-DF3A-AE26-E2CE-1AFAC435F2E4}"/>
                    </a:ext>
                  </a:extLst>
                </p14:cNvPr>
                <p14:cNvContentPartPr/>
                <p14:nvPr/>
              </p14:nvContentPartPr>
              <p14:xfrm>
                <a:off x="888600" y="2151500"/>
                <a:ext cx="242640" cy="64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2BFB2F-DF3A-AE26-E2CE-1AFAC435F2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5960" y="2088500"/>
                  <a:ext cx="368280" cy="770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FDC79A-B67E-73B9-2AB3-293A1CA5A754}"/>
              </a:ext>
            </a:extLst>
          </p:cNvPr>
          <p:cNvSpPr/>
          <p:nvPr/>
        </p:nvSpPr>
        <p:spPr>
          <a:xfrm>
            <a:off x="634800" y="1933997"/>
            <a:ext cx="673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༡ 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A8DBD-4189-0C71-3D66-C5EED5E5F8B6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318245" y="438912"/>
            <a:ext cx="3708655" cy="13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604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444F2-1C81-739F-74BC-4452EEAC3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51F0F-866B-2F31-9C1B-9A4AF3C1B2BC}"/>
              </a:ext>
            </a:extLst>
          </p:cNvPr>
          <p:cNvSpPr/>
          <p:nvPr/>
        </p:nvSpPr>
        <p:spPr>
          <a:xfrm>
            <a:off x="254000" y="226292"/>
            <a:ext cx="7894782" cy="12596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༤.༡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725A5-A69D-9A5A-FEFD-E5B3B21F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676400"/>
            <a:ext cx="11760200" cy="4955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FA824-8350-76EF-3486-D3D65F4C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318245" y="438912"/>
            <a:ext cx="3708655" cy="13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61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17C4B-FF17-0119-CDD1-C183ABA9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AC0BE5-065F-C22B-D78E-F0438833E62D}"/>
              </a:ext>
            </a:extLst>
          </p:cNvPr>
          <p:cNvSpPr/>
          <p:nvPr/>
        </p:nvSpPr>
        <p:spPr>
          <a:xfrm>
            <a:off x="215900" y="226292"/>
            <a:ext cx="7932882" cy="12596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༤.༡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5A46C-35B1-04A7-119D-AAB0AAB3D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638300"/>
            <a:ext cx="11823700" cy="4993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DD5615-0B74-DB47-EF6D-6BFB16BA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318245" y="438912"/>
            <a:ext cx="3708655" cy="13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90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B05D-4CAD-84FB-2B55-27FFBE67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4F7630-B0C8-EB59-3610-1A5FDA7A4251}"/>
              </a:ext>
            </a:extLst>
          </p:cNvPr>
          <p:cNvSpPr/>
          <p:nvPr/>
        </p:nvSpPr>
        <p:spPr>
          <a:xfrm>
            <a:off x="212436" y="175491"/>
            <a:ext cx="11776364" cy="11580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གྲངས་ཆ་བརྫུས་མ་དེ་གྲངས་ཆ་སྦྲགས་མར་སྒྱུར་སྟངས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417CB-315A-ED05-B3F8-BAA2822B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005"/>
          <a:stretch>
            <a:fillRect/>
          </a:stretch>
        </p:blipFill>
        <p:spPr>
          <a:xfrm>
            <a:off x="212435" y="1533085"/>
            <a:ext cx="5164238" cy="2709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A0DDE2-57A9-CE6C-CF0C-B277EFE2829B}"/>
              </a:ext>
            </a:extLst>
          </p:cNvPr>
          <p:cNvSpPr/>
          <p:nvPr/>
        </p:nvSpPr>
        <p:spPr>
          <a:xfrm>
            <a:off x="5376673" y="1549668"/>
            <a:ext cx="6602891" cy="5043156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468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2C4C3-DEF2-D15E-8EC7-32F58A39A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A0C31-AF53-3640-8033-148BEB22A186}"/>
              </a:ext>
            </a:extLst>
          </p:cNvPr>
          <p:cNvSpPr/>
          <p:nvPr/>
        </p:nvSpPr>
        <p:spPr>
          <a:xfrm>
            <a:off x="212436" y="175491"/>
            <a:ext cx="11776364" cy="11580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གྲངས་ཆ་བརྫུས་མ་དེ་གྲངས་ཆ་སྦྲགས་མར་སྒྱུར་སྟངས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A9546-F588-B542-965E-ED24FDB89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3941"/>
            <a:ext cx="5883564" cy="51585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6C3D4E-66A3-F5F5-0FB9-236116748A8C}"/>
              </a:ext>
            </a:extLst>
          </p:cNvPr>
          <p:cNvSpPr/>
          <p:nvPr/>
        </p:nvSpPr>
        <p:spPr>
          <a:xfrm>
            <a:off x="212436" y="1523941"/>
            <a:ext cx="5883564" cy="515856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29784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91FC-B583-0A5C-FF18-12448A531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702386-8EB2-C08E-9FFA-D5E69A997E05}"/>
              </a:ext>
            </a:extLst>
          </p:cNvPr>
          <p:cNvSpPr/>
          <p:nvPr/>
        </p:nvSpPr>
        <p:spPr>
          <a:xfrm>
            <a:off x="212436" y="175491"/>
            <a:ext cx="11776364" cy="11580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གྲངས་ཆ་སྦྲགས་མ་དེ་གྲངས་ཆ་བརྫུས་མར་སྒྱུར་སྟངས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F11BA-6528-558F-ADC1-0EDE400E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88" r="6124"/>
          <a:stretch>
            <a:fillRect/>
          </a:stretch>
        </p:blipFill>
        <p:spPr>
          <a:xfrm>
            <a:off x="212436" y="1549668"/>
            <a:ext cx="6227064" cy="50431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EA580A-CEAB-6996-5064-FD64442764E5}"/>
              </a:ext>
            </a:extLst>
          </p:cNvPr>
          <p:cNvSpPr/>
          <p:nvPr/>
        </p:nvSpPr>
        <p:spPr>
          <a:xfrm>
            <a:off x="6439500" y="1549668"/>
            <a:ext cx="5540064" cy="5043156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79249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1D7EE-C400-4A63-3966-CACC379E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3DEEAC-FD1E-19E2-CA3F-5378F6FE0310}"/>
              </a:ext>
            </a:extLst>
          </p:cNvPr>
          <p:cNvSpPr/>
          <p:nvPr/>
        </p:nvSpPr>
        <p:spPr>
          <a:xfrm>
            <a:off x="243536" y="198906"/>
            <a:ext cx="4105564" cy="23911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</a:t>
            </a:r>
          </a:p>
          <a:p>
            <a:pPr algn="ctr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༤.༢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462E8-32FE-455F-519A-60BD6FEA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04" y="198907"/>
            <a:ext cx="7455712" cy="239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61DF6-3D42-5DDB-5A8B-5CEB5D79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6" y="2779776"/>
            <a:ext cx="11771680" cy="387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9360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F2D0-4F1C-C8A7-79BF-357F1C397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527D97-1D1B-318D-9376-AE16644CC6D6}"/>
              </a:ext>
            </a:extLst>
          </p:cNvPr>
          <p:cNvSpPr/>
          <p:nvPr/>
        </p:nvSpPr>
        <p:spPr>
          <a:xfrm>
            <a:off x="243536" y="198906"/>
            <a:ext cx="4105564" cy="23911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</a:t>
            </a:r>
          </a:p>
          <a:p>
            <a:pPr algn="ctr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༤.༢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C7B60-FC22-174D-ED28-ED2D0F0C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6" y="2779776"/>
            <a:ext cx="11771680" cy="3879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7F1AB-61C4-8DF9-5E66-6ECC64D0F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50" y="198906"/>
            <a:ext cx="7494514" cy="23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5235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8C53-7417-E35F-1394-166A1F53B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FB6E46-B312-7D1F-36B0-7837DDD1549B}"/>
              </a:ext>
            </a:extLst>
          </p:cNvPr>
          <p:cNvSpPr/>
          <p:nvPr/>
        </p:nvSpPr>
        <p:spPr>
          <a:xfrm>
            <a:off x="243536" y="198906"/>
            <a:ext cx="4105564" cy="23911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</a:t>
            </a:r>
          </a:p>
          <a:p>
            <a:pPr algn="ctr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༤.༤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A1E3A2-4F6B-3710-A0DE-06C632BD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6" y="2779776"/>
            <a:ext cx="11771680" cy="3879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5869DA-A3FE-0646-665B-2446B8F3A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57" y="180522"/>
            <a:ext cx="7472859" cy="24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4662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310D-9B26-1D96-E56A-3D620016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820AF5-BE09-69E1-DD30-3C7BFB004A0F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༤.༤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698E8-EF84-2A27-2F6D-E18E9F8C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6" y="1645920"/>
            <a:ext cx="11671096" cy="5013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1BAE86-C2BF-5B4C-0138-A03E81F8DAE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226575" y="655929"/>
            <a:ext cx="2688057" cy="9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15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E56A5-B387-D2F8-482A-B85C05B50E43}"/>
              </a:ext>
            </a:extLst>
          </p:cNvPr>
          <p:cNvSpPr/>
          <p:nvPr/>
        </p:nvSpPr>
        <p:spPr>
          <a:xfrm>
            <a:off x="420254" y="175491"/>
            <a:ext cx="7943274" cy="112683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Fraction</a:t>
            </a:r>
            <a:endParaRPr lang="en-IN" sz="48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213A99-96A2-F77A-7555-96F5F2D741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376774"/>
                  </p:ext>
                </p:extLst>
              </p:nvPr>
            </p:nvGraphicFramePr>
            <p:xfrm>
              <a:off x="420253" y="1602123"/>
              <a:ext cx="11439236" cy="5095725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78621">
                      <a:extLst>
                        <a:ext uri="{9D8B030D-6E8A-4147-A177-3AD203B41FA5}">
                          <a16:colId xmlns:a16="http://schemas.microsoft.com/office/drawing/2014/main" val="1139008772"/>
                        </a:ext>
                      </a:extLst>
                    </a:gridCol>
                    <a:gridCol w="2788399">
                      <a:extLst>
                        <a:ext uri="{9D8B030D-6E8A-4147-A177-3AD203B41FA5}">
                          <a16:colId xmlns:a16="http://schemas.microsoft.com/office/drawing/2014/main" val="4283504973"/>
                        </a:ext>
                      </a:extLst>
                    </a:gridCol>
                    <a:gridCol w="2540000">
                      <a:extLst>
                        <a:ext uri="{9D8B030D-6E8A-4147-A177-3AD203B41FA5}">
                          <a16:colId xmlns:a16="http://schemas.microsoft.com/office/drawing/2014/main" val="1707748693"/>
                        </a:ext>
                      </a:extLst>
                    </a:gridCol>
                    <a:gridCol w="3219359">
                      <a:extLst>
                        <a:ext uri="{9D8B030D-6E8A-4147-A177-3AD203B41FA5}">
                          <a16:colId xmlns:a16="http://schemas.microsoft.com/office/drawing/2014/main" val="172310458"/>
                        </a:ext>
                      </a:extLst>
                    </a:gridCol>
                    <a:gridCol w="1712857">
                      <a:extLst>
                        <a:ext uri="{9D8B030D-6E8A-4147-A177-3AD203B41FA5}">
                          <a16:colId xmlns:a16="http://schemas.microsoft.com/office/drawing/2014/main" val="1732871436"/>
                        </a:ext>
                      </a:extLst>
                    </a:gridCol>
                  </a:tblGrid>
                  <a:tr h="568422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</a:rPr>
                            <a:t>གྲངས་ཆའི་རིགས་དྲུག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  <a:r>
                            <a:rPr lang="en-US" sz="4000" dirty="0">
                              <a:solidFill>
                                <a:srgbClr val="C00000"/>
                              </a:solidFill>
                            </a:rPr>
                            <a:t>Types of Fractions </a:t>
                          </a:r>
                          <a:endParaRPr lang="en-IN" sz="4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6052148"/>
                      </a:ext>
                    </a:extLst>
                  </a:tr>
                  <a:tr h="100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༡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གྲངས་ཆ་ངོ་མ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Proper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མ་ཆ་ལས་བུ་ཆ་ཆུང་བ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onlam Uni OuChan2" panose="01010100010101010101" pitchFamily="2" charset="2"/>
                                    <a:cs typeface="Monlam Uni OuChan2" panose="01010100010101010101" pitchFamily="2" charset="2"/>
                                  </a:rPr>
                                  <m:t> ,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98584"/>
                      </a:ext>
                    </a:extLst>
                  </a:tr>
                  <a:tr h="100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༢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གྲངས་ཆ་བརྫུས་མ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Improper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མ་ཆ་ལས་བུ་ཆ་ཆེ་བ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onlam Uni OuChan2" panose="01010100010101010101" pitchFamily="2" charset="2"/>
                                    <a:cs typeface="Monlam Uni OuChan2" panose="01010100010101010101" pitchFamily="2" charset="2"/>
                                  </a:rPr>
                                  <m:t> ,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64179"/>
                      </a:ext>
                    </a:extLst>
                  </a:tr>
                  <a:tr h="100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༣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གྲངས་ཆ་སྦྲགས་མ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Mixed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ཧྲིལ་གྲངས་དང་གྲངས་ཆ་ངོ་མ་གཉིས་སྦྲགས་ནས་བྲིས་པ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Monlam Uni OuChan2" panose="01010100010101010101" pitchFamily="2" charset="2"/>
                                      <a:cs typeface="Monlam Uni OuChan2" panose="01010100010101010101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Monlam Uni OuChan2" panose="01010100010101010101" pitchFamily="2" charset="2"/>
                                      <a:cs typeface="Monlam Uni OuChan2" panose="01010100010101010101" pitchFamily="2" charset="2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Monlam Uni OuChan2" panose="01010100010101010101" pitchFamily="2" charset="2"/>
                                      <a:cs typeface="Monlam Uni OuChan2" panose="01010100010101010101" pitchFamily="2" charset="2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540989"/>
                      </a:ext>
                    </a:extLst>
                  </a:tr>
                  <a:tr h="100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༤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གྲངས་ཆ་རྐྱང་པ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Unit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བུ་ཆ་གཅིག་ཁོ་ན་ཡིན་པའི་གྲངས་ཆ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onlam Uni OuChan2" panose="01010100010101010101" pitchFamily="2" charset="2"/>
                                    <a:cs typeface="Monlam Uni OuChan2" panose="01010100010101010101" pitchFamily="2" charset="2"/>
                                  </a:rPr>
                                  <m:t> ,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  <a:p>
                          <a:pPr algn="ctr"/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9367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213A99-96A2-F77A-7555-96F5F2D741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376774"/>
                  </p:ext>
                </p:extLst>
              </p:nvPr>
            </p:nvGraphicFramePr>
            <p:xfrm>
              <a:off x="420253" y="1602123"/>
              <a:ext cx="11439236" cy="5095725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78621">
                      <a:extLst>
                        <a:ext uri="{9D8B030D-6E8A-4147-A177-3AD203B41FA5}">
                          <a16:colId xmlns:a16="http://schemas.microsoft.com/office/drawing/2014/main" val="1139008772"/>
                        </a:ext>
                      </a:extLst>
                    </a:gridCol>
                    <a:gridCol w="2788399">
                      <a:extLst>
                        <a:ext uri="{9D8B030D-6E8A-4147-A177-3AD203B41FA5}">
                          <a16:colId xmlns:a16="http://schemas.microsoft.com/office/drawing/2014/main" val="4283504973"/>
                        </a:ext>
                      </a:extLst>
                    </a:gridCol>
                    <a:gridCol w="2540000">
                      <a:extLst>
                        <a:ext uri="{9D8B030D-6E8A-4147-A177-3AD203B41FA5}">
                          <a16:colId xmlns:a16="http://schemas.microsoft.com/office/drawing/2014/main" val="1707748693"/>
                        </a:ext>
                      </a:extLst>
                    </a:gridCol>
                    <a:gridCol w="3219359">
                      <a:extLst>
                        <a:ext uri="{9D8B030D-6E8A-4147-A177-3AD203B41FA5}">
                          <a16:colId xmlns:a16="http://schemas.microsoft.com/office/drawing/2014/main" val="172310458"/>
                        </a:ext>
                      </a:extLst>
                    </a:gridCol>
                    <a:gridCol w="1712857">
                      <a:extLst>
                        <a:ext uri="{9D8B030D-6E8A-4147-A177-3AD203B41FA5}">
                          <a16:colId xmlns:a16="http://schemas.microsoft.com/office/drawing/2014/main" val="1732871436"/>
                        </a:ext>
                      </a:extLst>
                    </a:gridCol>
                  </a:tblGrid>
                  <a:tr h="76200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</a:rPr>
                            <a:t>གྲངས་ཆའི་རིགས་དྲུག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  <a:r>
                            <a:rPr lang="en-US" sz="4000" dirty="0">
                              <a:solidFill>
                                <a:srgbClr val="C00000"/>
                              </a:solidFill>
                            </a:rPr>
                            <a:t>Types of Fractions </a:t>
                          </a:r>
                          <a:endParaRPr lang="en-IN" sz="4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6052148"/>
                      </a:ext>
                    </a:extLst>
                  </a:tr>
                  <a:tr h="100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༡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གྲངས་ཆ་ངོ་མ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Proper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མ་ཆ་ལས་བུ་ཆ་ཆུང་བ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8683" t="-89697" r="-712" b="-33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98584"/>
                      </a:ext>
                    </a:extLst>
                  </a:tr>
                  <a:tr h="100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༢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གྲངས་ཆ་བརྫུས་མ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Improper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མ་ཆ་ལས་བུ་ཆ་ཆེ་བ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8683" t="-189697" r="-712" b="-23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64179"/>
                      </a:ext>
                    </a:extLst>
                  </a:tr>
                  <a:tr h="100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༣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གྲངས་ཆ་སྦྲགས་མ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Mixed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ཧྲིལ་གྲངས་དང་གྲངས་ཆ་ངོ་མ་གཉིས་སྦྲགས་ནས་བྲིས་པ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8683" t="-289697" r="-712" b="-13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540989"/>
                      </a:ext>
                    </a:extLst>
                  </a:tr>
                  <a:tr h="1319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༤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གྲངས་ཆ་རྐྱང་པ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Unit fraction 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བུ་ཆ་གཅིག་ཁོ་ན་ཡིན་པའི་གྲངས་ཆ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8683" t="-296313" r="-712" b="-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9367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FE389FB-114F-99F6-B9EA-CDCE50EB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469016" y="353437"/>
            <a:ext cx="3390473" cy="12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919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EEA27-E770-C0B4-C076-51297BAE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74CE1-56E6-0979-8DFF-4AE991C77EA7}"/>
              </a:ext>
            </a:extLst>
          </p:cNvPr>
          <p:cNvSpPr/>
          <p:nvPr/>
        </p:nvSpPr>
        <p:spPr>
          <a:xfrm>
            <a:off x="243536" y="198907"/>
            <a:ext cx="4820323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གྲངས་ཆ་བསྡུས་ཤོས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28BB4-7D56-4493-92B0-11398BBF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6" y="1633239"/>
            <a:ext cx="4820323" cy="1543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F3AB5A-2526-9930-76FD-0AC3F600D956}"/>
              </a:ext>
            </a:extLst>
          </p:cNvPr>
          <p:cNvSpPr/>
          <p:nvPr/>
        </p:nvSpPr>
        <p:spPr>
          <a:xfrm>
            <a:off x="5175504" y="198907"/>
            <a:ext cx="6739128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༤.༤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0A863E-56A6-2549-1FFD-C53CB0B3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6" y="3291838"/>
            <a:ext cx="4820323" cy="3448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291151-00CB-AD28-34D1-D17079608B1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10552176" y="1031512"/>
            <a:ext cx="1271016" cy="4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7745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DD7E-38F4-83FE-9010-8F5F9AFC1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9218E8-495C-7208-E8CC-2B24C7BE3A45}"/>
              </a:ext>
            </a:extLst>
          </p:cNvPr>
          <p:cNvSpPr/>
          <p:nvPr/>
        </p:nvSpPr>
        <p:spPr>
          <a:xfrm>
            <a:off x="212436" y="175491"/>
            <a:ext cx="11776364" cy="11580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མ་ཆ་གཅིག་པའི་གྲངས་ཆའི་སྡོམ་འཐེན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9D70A-A9FD-991C-2282-5EFEDFBCAB1E}"/>
              </a:ext>
            </a:extLst>
          </p:cNvPr>
          <p:cNvSpPr/>
          <p:nvPr/>
        </p:nvSpPr>
        <p:spPr>
          <a:xfrm>
            <a:off x="6439500" y="2322576"/>
            <a:ext cx="5540064" cy="427024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D400F-9B85-578C-85EC-2118A3A9770D}"/>
              </a:ext>
            </a:extLst>
          </p:cNvPr>
          <p:cNvSpPr/>
          <p:nvPr/>
        </p:nvSpPr>
        <p:spPr>
          <a:xfrm>
            <a:off x="212436" y="2322576"/>
            <a:ext cx="6014627" cy="427024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F9427690-1065-C51A-8EAD-CC42252D3661}"/>
              </a:ext>
            </a:extLst>
          </p:cNvPr>
          <p:cNvSpPr/>
          <p:nvPr/>
        </p:nvSpPr>
        <p:spPr>
          <a:xfrm>
            <a:off x="2761488" y="1591056"/>
            <a:ext cx="813816" cy="73152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AACFC128-A09A-482D-97B6-BB9899959308}"/>
              </a:ext>
            </a:extLst>
          </p:cNvPr>
          <p:cNvSpPr/>
          <p:nvPr/>
        </p:nvSpPr>
        <p:spPr>
          <a:xfrm>
            <a:off x="8606028" y="1677924"/>
            <a:ext cx="1207008" cy="731520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B0562-BEF3-FA49-64A4-903A7202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2" y="2473334"/>
            <a:ext cx="5468113" cy="838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FB128-6779-DE42-38DF-6BF45CB524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165"/>
          <a:stretch>
            <a:fillRect/>
          </a:stretch>
        </p:blipFill>
        <p:spPr>
          <a:xfrm>
            <a:off x="6500319" y="2473334"/>
            <a:ext cx="5479245" cy="838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E27A8-E300-D21E-3F2D-A4F729CF102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10616184" y="872898"/>
            <a:ext cx="1271016" cy="4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154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D2678-7017-ACFB-4E22-3E94C30E0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626AF7-A98C-DA50-36CD-556F8D2D8496}"/>
              </a:ext>
            </a:extLst>
          </p:cNvPr>
          <p:cNvSpPr/>
          <p:nvPr/>
        </p:nvSpPr>
        <p:spPr>
          <a:xfrm>
            <a:off x="212436" y="175491"/>
            <a:ext cx="11776364" cy="11580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མ་ཆ་གཅིག་པའི་གྲངས་ཆའི་སྡོམ་འཐེན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BC73D-C189-31E1-794E-D17D2AC8F224}"/>
              </a:ext>
            </a:extLst>
          </p:cNvPr>
          <p:cNvSpPr/>
          <p:nvPr/>
        </p:nvSpPr>
        <p:spPr>
          <a:xfrm>
            <a:off x="6439500" y="2322576"/>
            <a:ext cx="5540064" cy="427024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418F29-6EB7-BFA5-D9BC-1236AB70DBE6}"/>
              </a:ext>
            </a:extLst>
          </p:cNvPr>
          <p:cNvSpPr/>
          <p:nvPr/>
        </p:nvSpPr>
        <p:spPr>
          <a:xfrm>
            <a:off x="212436" y="2322576"/>
            <a:ext cx="6014627" cy="427024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F23D2B65-08FF-548F-4BB4-5D28A2622323}"/>
              </a:ext>
            </a:extLst>
          </p:cNvPr>
          <p:cNvSpPr/>
          <p:nvPr/>
        </p:nvSpPr>
        <p:spPr>
          <a:xfrm>
            <a:off x="2761488" y="1591056"/>
            <a:ext cx="813816" cy="73152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D8BC15F0-D019-6867-63F4-3A0F33119D6D}"/>
              </a:ext>
            </a:extLst>
          </p:cNvPr>
          <p:cNvSpPr/>
          <p:nvPr/>
        </p:nvSpPr>
        <p:spPr>
          <a:xfrm>
            <a:off x="8606028" y="1677924"/>
            <a:ext cx="1207008" cy="731520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70966-DCE5-163B-ABBC-55BB2946D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77" y="2409444"/>
            <a:ext cx="4572638" cy="7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0BF6E-BCEB-DEDC-39E7-6DD9434D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04" y="2409444"/>
            <a:ext cx="4544059" cy="762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A690B-6E52-2142-7195-5EB802C8D70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10616184" y="872898"/>
            <a:ext cx="1271016" cy="4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935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62F79-908E-449C-EBB9-D3C1FB9DE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BF440A-C9C4-22FF-92FE-EF83C974AC5B}"/>
              </a:ext>
            </a:extLst>
          </p:cNvPr>
          <p:cNvSpPr/>
          <p:nvPr/>
        </p:nvSpPr>
        <p:spPr>
          <a:xfrm>
            <a:off x="212436" y="175491"/>
            <a:ext cx="11776364" cy="11580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མ་ཆ་གཅིག་པའི་གྲངས་ཆའི་སྡོམ་འཐེན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C13430-6F5B-8EEB-299F-DDFE764C4EDF}"/>
              </a:ext>
            </a:extLst>
          </p:cNvPr>
          <p:cNvSpPr/>
          <p:nvPr/>
        </p:nvSpPr>
        <p:spPr>
          <a:xfrm>
            <a:off x="6439500" y="2322576"/>
            <a:ext cx="5540064" cy="427024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43FB3D-4E7D-B193-7A96-B7F476D9427B}"/>
              </a:ext>
            </a:extLst>
          </p:cNvPr>
          <p:cNvSpPr/>
          <p:nvPr/>
        </p:nvSpPr>
        <p:spPr>
          <a:xfrm>
            <a:off x="212436" y="2322576"/>
            <a:ext cx="6014627" cy="427024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48709245-489C-194A-300D-0B09E654A0C0}"/>
              </a:ext>
            </a:extLst>
          </p:cNvPr>
          <p:cNvSpPr/>
          <p:nvPr/>
        </p:nvSpPr>
        <p:spPr>
          <a:xfrm>
            <a:off x="2761488" y="1591056"/>
            <a:ext cx="813816" cy="73152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4307F8E1-87BB-8056-200D-7A7FBB8F815C}"/>
              </a:ext>
            </a:extLst>
          </p:cNvPr>
          <p:cNvSpPr/>
          <p:nvPr/>
        </p:nvSpPr>
        <p:spPr>
          <a:xfrm>
            <a:off x="8606028" y="1677924"/>
            <a:ext cx="1207008" cy="731520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0ADC2-B921-0AFE-B2D8-7E2A9579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05"/>
          <a:stretch>
            <a:fillRect/>
          </a:stretch>
        </p:blipFill>
        <p:spPr>
          <a:xfrm>
            <a:off x="256406" y="2409444"/>
            <a:ext cx="5926685" cy="1289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CFB7D-B153-72CC-FA02-4F7C1918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28" y="2409444"/>
            <a:ext cx="5425066" cy="1289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91062-6C27-8CEB-6C47-F40CF6CB675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10616184" y="872898"/>
            <a:ext cx="1271016" cy="4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418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DA13-CA93-7FBF-CC8F-43FEFC203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1929AB-FEBD-F586-4069-C4C9A63F8563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༤.༨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F68D2-E20B-A97C-2DBC-21D342113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2" b="55579"/>
          <a:stretch>
            <a:fillRect/>
          </a:stretch>
        </p:blipFill>
        <p:spPr>
          <a:xfrm>
            <a:off x="243537" y="1572768"/>
            <a:ext cx="5599479" cy="1741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B3D68F-C104-A02A-0861-E64B7FA14F8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986891" y="872898"/>
            <a:ext cx="1900309" cy="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895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A4BF2-8C00-0A75-CDF4-26660698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094FAF-83FD-F705-7CB7-A20DD90CA61B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༤.༨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FC226-2890-15AC-6601-5084B17B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420" b="28171"/>
          <a:stretch>
            <a:fillRect/>
          </a:stretch>
        </p:blipFill>
        <p:spPr>
          <a:xfrm>
            <a:off x="243536" y="1643658"/>
            <a:ext cx="5852464" cy="1245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D000C2-FCEF-3B74-CAAC-3EAED36B03E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986891" y="872898"/>
            <a:ext cx="1900309" cy="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527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EAB35-6292-3CDE-B20A-A57ECA90B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0DF1B8-5DE5-7704-8840-399F306350D7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༤.༨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28BB1-9E83-F72D-ECCC-01207B5A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921" b="5910"/>
          <a:stretch>
            <a:fillRect/>
          </a:stretch>
        </p:blipFill>
        <p:spPr>
          <a:xfrm>
            <a:off x="243536" y="1600200"/>
            <a:ext cx="5852464" cy="832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A38BF1-34C4-AEF6-1B02-D18E3707B9E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986891" y="872898"/>
            <a:ext cx="1900309" cy="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486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19807-98D8-6354-4A6A-D1BE688C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AD676A-282C-2AD2-4CE2-120547D1FB6F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༤.༨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DF12C-ED6B-7097-98A5-A093B52A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303" b="91544"/>
          <a:stretch>
            <a:fillRect/>
          </a:stretch>
        </p:blipFill>
        <p:spPr>
          <a:xfrm>
            <a:off x="3027884" y="1615015"/>
            <a:ext cx="6102399" cy="6586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157EB6-B4BF-2DDC-6937-C3339B0B2D7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986891" y="872898"/>
            <a:ext cx="1900309" cy="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49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CBA90-277C-66CE-89BE-C23C8D342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7D65FD-ADEE-336C-FC85-53FDEECBC4C7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༤.༨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D9516-408D-C62C-9EA1-64391FC5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06" r="2110" b="61998"/>
          <a:stretch>
            <a:fillRect/>
          </a:stretch>
        </p:blipFill>
        <p:spPr>
          <a:xfrm>
            <a:off x="243536" y="1591055"/>
            <a:ext cx="6230416" cy="14189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ACD096-9BB4-3490-1A26-89D4CCA7CF2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986891" y="872898"/>
            <a:ext cx="1900309" cy="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175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936D-8324-2BC1-D053-4774F87FB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89740-47B3-F92D-A646-F1F38EAEABD3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༤.༨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8D88B-61F8-209F-58BE-A3C22868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02" b="38752"/>
          <a:stretch>
            <a:fillRect/>
          </a:stretch>
        </p:blipFill>
        <p:spPr>
          <a:xfrm>
            <a:off x="243537" y="1627631"/>
            <a:ext cx="6486448" cy="13576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FCD88B-72F9-6B8F-2758-DDC01B295D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986891" y="872898"/>
            <a:ext cx="1900309" cy="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86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315CF-C667-D5FF-4257-26C11E6D6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F4DA23-3795-7E21-FC9B-F4CFB3747C7D}"/>
              </a:ext>
            </a:extLst>
          </p:cNvPr>
          <p:cNvSpPr/>
          <p:nvPr/>
        </p:nvSpPr>
        <p:spPr>
          <a:xfrm>
            <a:off x="420254" y="175491"/>
            <a:ext cx="7943274" cy="112683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Fraction</a:t>
            </a:r>
            <a:endParaRPr lang="en-IN" sz="48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B673597-39CC-58ED-EE10-0390942CD6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994845"/>
                  </p:ext>
                </p:extLst>
              </p:nvPr>
            </p:nvGraphicFramePr>
            <p:xfrm>
              <a:off x="420253" y="1602123"/>
              <a:ext cx="11439236" cy="4678603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641929">
                      <a:extLst>
                        <a:ext uri="{9D8B030D-6E8A-4147-A177-3AD203B41FA5}">
                          <a16:colId xmlns:a16="http://schemas.microsoft.com/office/drawing/2014/main" val="1139008772"/>
                        </a:ext>
                      </a:extLst>
                    </a:gridCol>
                    <a:gridCol w="2872509">
                      <a:extLst>
                        <a:ext uri="{9D8B030D-6E8A-4147-A177-3AD203B41FA5}">
                          <a16:colId xmlns:a16="http://schemas.microsoft.com/office/drawing/2014/main" val="4283504973"/>
                        </a:ext>
                      </a:extLst>
                    </a:gridCol>
                    <a:gridCol w="2179782">
                      <a:extLst>
                        <a:ext uri="{9D8B030D-6E8A-4147-A177-3AD203B41FA5}">
                          <a16:colId xmlns:a16="http://schemas.microsoft.com/office/drawing/2014/main" val="1707748693"/>
                        </a:ext>
                      </a:extLst>
                    </a:gridCol>
                    <a:gridCol w="3648363">
                      <a:extLst>
                        <a:ext uri="{9D8B030D-6E8A-4147-A177-3AD203B41FA5}">
                          <a16:colId xmlns:a16="http://schemas.microsoft.com/office/drawing/2014/main" val="172310458"/>
                        </a:ext>
                      </a:extLst>
                    </a:gridCol>
                    <a:gridCol w="2096653">
                      <a:extLst>
                        <a:ext uri="{9D8B030D-6E8A-4147-A177-3AD203B41FA5}">
                          <a16:colId xmlns:a16="http://schemas.microsoft.com/office/drawing/2014/main" val="1732871436"/>
                        </a:ext>
                      </a:extLst>
                    </a:gridCol>
                  </a:tblGrid>
                  <a:tr h="1286437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</a:rPr>
                            <a:t>གྲངས་ཆའི་རིགས་དྲུག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  <a:r>
                            <a:rPr lang="en-US" sz="4000" dirty="0">
                              <a:solidFill>
                                <a:srgbClr val="C00000"/>
                              </a:solidFill>
                            </a:rPr>
                            <a:t>Types of Fractions </a:t>
                          </a:r>
                          <a:endParaRPr lang="en-IN" sz="4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6052148"/>
                      </a:ext>
                    </a:extLst>
                  </a:tr>
                  <a:tr h="169608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༥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རིགས་མཐུན་པའི་གྲངས་ཆ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Like Fraction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2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མ་ཆ་གཅིག་པའི་གྲངས་ཆ</a:t>
                          </a:r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32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onlam Uni OuChan2" panose="01010100010101010101" pitchFamily="2" charset="2"/>
                                    <a:cs typeface="Monlam Uni OuChan2" panose="01010100010101010101" pitchFamily="2" charset="2"/>
                                  </a:rPr>
                                  <m:t> ,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98584"/>
                      </a:ext>
                    </a:extLst>
                  </a:tr>
                  <a:tr h="1696083"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རིགས་མི་མཐུན་པའི་གྲངས་ཆ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Unlike Fraction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2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མ་ཆ་ཐ་དད་ཀྱི་གྲངས་ཆ</a:t>
                          </a:r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32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onlam Uni OuChan2" panose="01010100010101010101" pitchFamily="2" charset="2"/>
                                    <a:cs typeface="Monlam Uni OuChan2" panose="01010100010101010101" pitchFamily="2" charset="2"/>
                                  </a:rPr>
                                  <m:t> ,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onlam Uni OuChan2" panose="01010100010101010101" pitchFamily="2" charset="2"/>
                                        <a:cs typeface="Monlam Uni OuChan2" panose="01010100010101010101" pitchFamily="2" charset="2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64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B673597-39CC-58ED-EE10-0390942CD6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994845"/>
                  </p:ext>
                </p:extLst>
              </p:nvPr>
            </p:nvGraphicFramePr>
            <p:xfrm>
              <a:off x="420253" y="1602123"/>
              <a:ext cx="11439236" cy="4678603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641929">
                      <a:extLst>
                        <a:ext uri="{9D8B030D-6E8A-4147-A177-3AD203B41FA5}">
                          <a16:colId xmlns:a16="http://schemas.microsoft.com/office/drawing/2014/main" val="1139008772"/>
                        </a:ext>
                      </a:extLst>
                    </a:gridCol>
                    <a:gridCol w="2872509">
                      <a:extLst>
                        <a:ext uri="{9D8B030D-6E8A-4147-A177-3AD203B41FA5}">
                          <a16:colId xmlns:a16="http://schemas.microsoft.com/office/drawing/2014/main" val="4283504973"/>
                        </a:ext>
                      </a:extLst>
                    </a:gridCol>
                    <a:gridCol w="2179782">
                      <a:extLst>
                        <a:ext uri="{9D8B030D-6E8A-4147-A177-3AD203B41FA5}">
                          <a16:colId xmlns:a16="http://schemas.microsoft.com/office/drawing/2014/main" val="1707748693"/>
                        </a:ext>
                      </a:extLst>
                    </a:gridCol>
                    <a:gridCol w="3648363">
                      <a:extLst>
                        <a:ext uri="{9D8B030D-6E8A-4147-A177-3AD203B41FA5}">
                          <a16:colId xmlns:a16="http://schemas.microsoft.com/office/drawing/2014/main" val="172310458"/>
                        </a:ext>
                      </a:extLst>
                    </a:gridCol>
                    <a:gridCol w="2096653">
                      <a:extLst>
                        <a:ext uri="{9D8B030D-6E8A-4147-A177-3AD203B41FA5}">
                          <a16:colId xmlns:a16="http://schemas.microsoft.com/office/drawing/2014/main" val="1732871436"/>
                        </a:ext>
                      </a:extLst>
                    </a:gridCol>
                  </a:tblGrid>
                  <a:tr h="1286437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</a:rPr>
                            <a:t>གྲངས་ཆའི་རིགས་དྲུག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  <a:r>
                            <a:rPr lang="en-US" sz="4000" dirty="0">
                              <a:solidFill>
                                <a:srgbClr val="C00000"/>
                              </a:solidFill>
                            </a:rPr>
                            <a:t>Types of Fractions </a:t>
                          </a:r>
                          <a:endParaRPr lang="en-IN" sz="4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6052148"/>
                      </a:ext>
                    </a:extLst>
                  </a:tr>
                  <a:tr h="169608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༥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རིགས་མཐུན་པའི་གྲངས་ཆ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24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Like Fraction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2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མ་ཆ་གཅིག་པའི་གྲངས་ཆ</a:t>
                          </a:r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32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6221" t="-75986" r="-581" b="-100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98584"/>
                      </a:ext>
                    </a:extLst>
                  </a:tr>
                  <a:tr h="1696083">
                    <a:tc v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རིགས་མི་མཐུན་པའི་གྲངས་ཆ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Unlike Fraction</a:t>
                          </a:r>
                          <a:endParaRPr lang="en-IN" sz="20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200" dirty="0" err="1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མ་ཆ་ཐ་དད་ཀྱི་གྲངས་ཆ</a:t>
                          </a:r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Monlam Uni OuChan2" panose="01010100010101010101" pitchFamily="2" charset="2"/>
                              <a:ea typeface="Monlam Uni OuChan2" panose="01010100010101010101" pitchFamily="2" charset="2"/>
                              <a:cs typeface="Monlam Uni OuChan2" panose="01010100010101010101" pitchFamily="2" charset="2"/>
                            </a:rPr>
                            <a:t>།</a:t>
                          </a:r>
                          <a:endParaRPr lang="en-IN" sz="3200" dirty="0">
                            <a:solidFill>
                              <a:schemeClr val="bg1"/>
                            </a:solidFill>
                            <a:latin typeface="Monlam Uni OuChan2" panose="01010100010101010101" pitchFamily="2" charset="2"/>
                            <a:ea typeface="Monlam Uni OuChan2" panose="01010100010101010101" pitchFamily="2" charset="2"/>
                            <a:cs typeface="Monlam Uni OuChan2" panose="01010100010101010101" pitchFamily="2" charset="2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6221" t="-175986" r="-581" b="-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641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AC7F2F-0491-A5FC-D685-713345486F0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469016" y="353437"/>
            <a:ext cx="3390473" cy="12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41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ADEB0-676B-BE0F-8DD1-C34C4927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C67863-8116-DD8B-E716-8DA19FC244CA}"/>
              </a:ext>
            </a:extLst>
          </p:cNvPr>
          <p:cNvSpPr/>
          <p:nvPr/>
        </p:nvSpPr>
        <p:spPr>
          <a:xfrm>
            <a:off x="243536" y="198907"/>
            <a:ext cx="11671096" cy="124584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སྦྱོང་ཚན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༤.༨</a:t>
            </a:r>
            <a:endParaRPr lang="en-IN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C3039-8DC3-AEDD-EE01-E923A3DD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848" b="507"/>
          <a:stretch>
            <a:fillRect/>
          </a:stretch>
        </p:blipFill>
        <p:spPr>
          <a:xfrm>
            <a:off x="249633" y="1627631"/>
            <a:ext cx="6196888" cy="1772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AEFBAA-869C-1E2C-7F6F-DD81188F23D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986891" y="872898"/>
            <a:ext cx="1900309" cy="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049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8375-A40D-C4E0-FD3A-C8B8C6F1F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F86A3-9ED9-08E9-4E96-08A733A56C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A04AC7-C02A-7AA2-2730-E415EB33228F}"/>
              </a:ext>
            </a:extLst>
          </p:cNvPr>
          <p:cNvSpPr/>
          <p:nvPr/>
        </p:nvSpPr>
        <p:spPr>
          <a:xfrm>
            <a:off x="2771191" y="6374643"/>
            <a:ext cx="6649616" cy="48335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www.rangjong.com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more such resources.</a:t>
            </a:r>
            <a:endParaRPr lang="en-IN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453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33D6A-4026-071E-4402-7FBC0A1C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D2E752-1D04-B408-E986-CBDFB5F654BE}"/>
              </a:ext>
            </a:extLst>
          </p:cNvPr>
          <p:cNvSpPr/>
          <p:nvPr/>
        </p:nvSpPr>
        <p:spPr>
          <a:xfrm>
            <a:off x="212436" y="175490"/>
            <a:ext cx="11776364" cy="19304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གྲངས་ཆ་ངོ་མ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Proper Fraction:</a:t>
            </a:r>
          </a:p>
          <a:p>
            <a:pPr algn="ctr"/>
            <a:r>
              <a:rPr lang="en-IN" sz="4400" dirty="0" err="1">
                <a:solidFill>
                  <a:schemeClr val="bg1"/>
                </a:solidFill>
                <a:latin typeface="Bahnschrift" panose="020B0502040204020203" pitchFamily="34" charset="0"/>
              </a:rPr>
              <a:t>མ་ཆ་ལས་བུ་ཆ་ཆུང་བ་ཡིན་པའི་གྲངས་ཆ</a:t>
            </a:r>
            <a:r>
              <a:rPr lang="en-IN" sz="4400" dirty="0">
                <a:solidFill>
                  <a:schemeClr val="bg1"/>
                </a:solidFill>
                <a:latin typeface="Bahnschrift" panose="020B0502040204020203" pitchFamily="34" charset="0"/>
              </a:rPr>
              <a:t>།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2EA6-4F94-3D4D-5865-ECAA0D7F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2332394"/>
            <a:ext cx="11776364" cy="4244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CEF9C2-8717-47A7-F937-9F974A2977C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217152" y="1342403"/>
            <a:ext cx="2688057" cy="9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63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32FC0-7B10-0A7B-C1AE-8C082583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5C8157-2FC2-27FE-A73D-BCEDD88BE434}"/>
              </a:ext>
            </a:extLst>
          </p:cNvPr>
          <p:cNvSpPr/>
          <p:nvPr/>
        </p:nvSpPr>
        <p:spPr>
          <a:xfrm>
            <a:off x="212436" y="175490"/>
            <a:ext cx="11776364" cy="19304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གྲངས་ཆ་བརྫུས་མ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Improper Fraction:</a:t>
            </a:r>
          </a:p>
          <a:p>
            <a:pPr algn="ctr"/>
            <a:r>
              <a:rPr lang="en-IN" sz="4400" dirty="0" err="1">
                <a:solidFill>
                  <a:schemeClr val="bg1"/>
                </a:solidFill>
                <a:latin typeface="Bahnschrift" panose="020B0502040204020203" pitchFamily="34" charset="0"/>
              </a:rPr>
              <a:t>མ་ཆ་ལས་བུ་ཆ</a:t>
            </a:r>
            <a:r>
              <a:rPr lang="en-IN" sz="4400" dirty="0">
                <a:solidFill>
                  <a:schemeClr val="bg1"/>
                </a:solidFill>
                <a:latin typeface="Bahnschrift" panose="020B0502040204020203" pitchFamily="34" charset="0"/>
              </a:rPr>
              <a:t>་</a:t>
            </a:r>
            <a:r>
              <a:rPr lang="en-US" sz="4400" dirty="0" err="1">
                <a:solidFill>
                  <a:schemeClr val="bg1"/>
                </a:solidFill>
                <a:latin typeface="Bahnschrift" panose="020B0502040204020203" pitchFamily="34" charset="0"/>
              </a:rPr>
              <a:t>ཆེ</a:t>
            </a:r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་</a:t>
            </a:r>
            <a:r>
              <a:rPr lang="en-IN" sz="4400" dirty="0" err="1">
                <a:solidFill>
                  <a:schemeClr val="bg1"/>
                </a:solidFill>
                <a:latin typeface="Bahnschrift" panose="020B0502040204020203" pitchFamily="34" charset="0"/>
              </a:rPr>
              <a:t>བ་ཡིན་པའི་གྲངས་ཆ</a:t>
            </a:r>
            <a:r>
              <a:rPr lang="en-IN" sz="4400" dirty="0">
                <a:solidFill>
                  <a:schemeClr val="bg1"/>
                </a:solidFill>
                <a:latin typeface="Bahnschrift" panose="020B0502040204020203" pitchFamily="34" charset="0"/>
              </a:rPr>
              <a:t>།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F95CE-CE5D-649F-1C99-CAA466E7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7" y="2318685"/>
            <a:ext cx="11807363" cy="41467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7605B-66F8-079B-0AAE-7B91F8BABB3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217152" y="1342403"/>
            <a:ext cx="2688057" cy="9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3501D-56A2-EE2B-C137-1021D6CDB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91842-7FB0-DDDB-0C01-2B1D8119E37C}"/>
              </a:ext>
            </a:extLst>
          </p:cNvPr>
          <p:cNvSpPr/>
          <p:nvPr/>
        </p:nvSpPr>
        <p:spPr>
          <a:xfrm>
            <a:off x="212436" y="175490"/>
            <a:ext cx="11776364" cy="19304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གྲངས་ཆ་སྦྲགས་མ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Mixed Fraction: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ཧྲིལ་གྲངས་དང་གྲངས་ཆ་ངོ་མ་གཉིས་སྦྲགས་ནས་བྲིས་པ</a:t>
            </a:r>
            <a:r>
              <a:rPr lang="en-US" sz="32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IN" sz="32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94650-84CD-A285-3360-0CB1D5F0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5" y="2227688"/>
            <a:ext cx="11776363" cy="4348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E6D865-F54B-43EB-22A7-2B38E40927C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720072" y="1422919"/>
            <a:ext cx="2185137" cy="8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94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AC1A0-C680-E3A0-692D-EC10507BB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8DC03-A04A-64A9-CFB2-C38C1C5CB161}"/>
              </a:ext>
            </a:extLst>
          </p:cNvPr>
          <p:cNvSpPr/>
          <p:nvPr/>
        </p:nvSpPr>
        <p:spPr>
          <a:xfrm>
            <a:off x="212436" y="175490"/>
            <a:ext cx="11776364" cy="19304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གྲངས་ཆ་རྐྱང་པ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Unit Fraction: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བུ་ཆ་གཅིག་ཁོ་ན་ཡིན་པའི་གྲངས་ཆ</a:t>
            </a:r>
            <a:r>
              <a:rPr lang="en-US" sz="3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IN" sz="3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F99F4-8715-BE13-7C55-46228A8A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2288406"/>
            <a:ext cx="11837443" cy="42694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BAA5E5-4DB2-7B94-3EC9-DFCE3F0F62F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720072" y="1483637"/>
            <a:ext cx="2185137" cy="8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52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9333B-F839-1E5C-52DB-731976D1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BD19C6-929B-F0FD-CB80-5375DFF34DA6}"/>
              </a:ext>
            </a:extLst>
          </p:cNvPr>
          <p:cNvSpPr/>
          <p:nvPr/>
        </p:nvSpPr>
        <p:spPr>
          <a:xfrm>
            <a:off x="212436" y="175490"/>
            <a:ext cx="11776364" cy="19304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རིགས་མཐུན་པའི་གྲངས་ཆ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Like Fraction: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མ་ཆ་གཅིག་པའི་གྲངས་ཆ</a:t>
            </a:r>
            <a:r>
              <a:rPr lang="en-US" sz="3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IN" sz="3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9DD11-D630-AE26-F554-AD3BB3E7F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2326632"/>
            <a:ext cx="11776364" cy="7827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ED29B-306E-7CBD-AA16-E902CAF0EE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720072" y="1411492"/>
            <a:ext cx="2185137" cy="8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5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E94E7-84D9-949F-6097-730CC0748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CF460-4A9E-4687-8D9A-6BA96659D881}"/>
              </a:ext>
            </a:extLst>
          </p:cNvPr>
          <p:cNvSpPr/>
          <p:nvPr/>
        </p:nvSpPr>
        <p:spPr>
          <a:xfrm>
            <a:off x="212436" y="175490"/>
            <a:ext cx="11776364" cy="19304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རིགས་མི་མཐུན་པའི་གྲངས་ཆ</a:t>
            </a:r>
            <a:r>
              <a:rPr lang="en-US" sz="4800" dirty="0">
                <a:solidFill>
                  <a:schemeClr val="accent4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r>
              <a:rPr lang="en-US" sz="4800" dirty="0">
                <a:solidFill>
                  <a:schemeClr val="accent4"/>
                </a:solidFill>
              </a:rPr>
              <a:t>  </a:t>
            </a:r>
            <a:r>
              <a:rPr lang="en-US" sz="4800" dirty="0">
                <a:solidFill>
                  <a:srgbClr val="C00000"/>
                </a:solidFill>
                <a:latin typeface="Bahnschrift" panose="020B0502040204020203" pitchFamily="34" charset="0"/>
              </a:rPr>
              <a:t>Unlike Fraction: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མ་ཆ་གཅིག་པ་མ་ཡིན་པའི་གྲངས་ཆ</a:t>
            </a:r>
            <a:r>
              <a:rPr lang="en-US" sz="3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IN" sz="3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47632-D579-AFC0-85D8-7AB489260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323"/>
          <a:stretch>
            <a:fillRect/>
          </a:stretch>
        </p:blipFill>
        <p:spPr>
          <a:xfrm>
            <a:off x="203200" y="2336800"/>
            <a:ext cx="11776364" cy="43457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D1611C-5F82-D9FC-8E31-B655093F860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9720072" y="1411492"/>
            <a:ext cx="2185137" cy="8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30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410</Words>
  <Application>Microsoft Office PowerPoint</Application>
  <PresentationFormat>Widescreen</PresentationFormat>
  <Paragraphs>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Bahnschrift</vt:lpstr>
      <vt:lpstr>Calibri</vt:lpstr>
      <vt:lpstr>Calibri Light</vt:lpstr>
      <vt:lpstr>Cambria Math</vt:lpstr>
      <vt:lpstr>Monlam Uni OuChan2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Tenzin Kalden</dc:creator>
  <cp:lastModifiedBy>Tenzin Kalden</cp:lastModifiedBy>
  <cp:revision>12</cp:revision>
  <dcterms:created xsi:type="dcterms:W3CDTF">2025-09-28T10:35:24Z</dcterms:created>
  <dcterms:modified xsi:type="dcterms:W3CDTF">2026-01-09T09:53:36Z</dcterms:modified>
</cp:coreProperties>
</file>